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4" r:id="rId1"/>
  </p:sldMasterIdLst>
  <p:notesMasterIdLst>
    <p:notesMasterId r:id="rId50"/>
  </p:notesMasterIdLst>
  <p:sldIdLst>
    <p:sldId id="423" r:id="rId2"/>
    <p:sldId id="424" r:id="rId3"/>
    <p:sldId id="425" r:id="rId4"/>
    <p:sldId id="426" r:id="rId5"/>
    <p:sldId id="427" r:id="rId6"/>
    <p:sldId id="481" r:id="rId7"/>
    <p:sldId id="474" r:id="rId8"/>
    <p:sldId id="429" r:id="rId9"/>
    <p:sldId id="483" r:id="rId10"/>
    <p:sldId id="484" r:id="rId11"/>
    <p:sldId id="485" r:id="rId12"/>
    <p:sldId id="486" r:id="rId13"/>
    <p:sldId id="482" r:id="rId14"/>
    <p:sldId id="487" r:id="rId15"/>
    <p:sldId id="488" r:id="rId16"/>
    <p:sldId id="490" r:id="rId17"/>
    <p:sldId id="430" r:id="rId18"/>
    <p:sldId id="431" r:id="rId19"/>
    <p:sldId id="489" r:id="rId20"/>
    <p:sldId id="432" r:id="rId21"/>
    <p:sldId id="433" r:id="rId22"/>
    <p:sldId id="434" r:id="rId23"/>
    <p:sldId id="435" r:id="rId24"/>
    <p:sldId id="436" r:id="rId25"/>
    <p:sldId id="437" r:id="rId26"/>
    <p:sldId id="438" r:id="rId27"/>
    <p:sldId id="439" r:id="rId28"/>
    <p:sldId id="440" r:id="rId29"/>
    <p:sldId id="476" r:id="rId30"/>
    <p:sldId id="446" r:id="rId31"/>
    <p:sldId id="475" r:id="rId32"/>
    <p:sldId id="447" r:id="rId33"/>
    <p:sldId id="492" r:id="rId34"/>
    <p:sldId id="449" r:id="rId35"/>
    <p:sldId id="450" r:id="rId36"/>
    <p:sldId id="451" r:id="rId37"/>
    <p:sldId id="491" r:id="rId38"/>
    <p:sldId id="452" r:id="rId39"/>
    <p:sldId id="455" r:id="rId40"/>
    <p:sldId id="456" r:id="rId41"/>
    <p:sldId id="473" r:id="rId42"/>
    <p:sldId id="457" r:id="rId43"/>
    <p:sldId id="468" r:id="rId44"/>
    <p:sldId id="478" r:id="rId45"/>
    <p:sldId id="459" r:id="rId46"/>
    <p:sldId id="460" r:id="rId47"/>
    <p:sldId id="461" r:id="rId48"/>
    <p:sldId id="463"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29" autoAdjust="0"/>
    <p:restoredTop sz="96226" autoAdjust="0"/>
  </p:normalViewPr>
  <p:slideViewPr>
    <p:cSldViewPr snapToGrid="0">
      <p:cViewPr varScale="1">
        <p:scale>
          <a:sx n="90" d="100"/>
          <a:sy n="90" d="100"/>
        </p:scale>
        <p:origin x="-81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92802F-8269-0945-85BD-30E355129A7A}" type="datetimeFigureOut">
              <a:rPr lang="en-US" smtClean="0"/>
              <a:t>10/5/16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8871DB-2FCE-3B4C-B84D-1F5C84E9775C}" type="slidenum">
              <a:rPr lang="en-US" smtClean="0"/>
              <a:t>‹#›</a:t>
            </a:fld>
            <a:endParaRPr lang="en-US"/>
          </a:p>
        </p:txBody>
      </p:sp>
    </p:spTree>
    <p:extLst>
      <p:ext uri="{BB962C8B-B14F-4D97-AF65-F5344CB8AC3E}">
        <p14:creationId xmlns:p14="http://schemas.microsoft.com/office/powerpoint/2010/main" val="33682603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BD4172-F131-466A-BBE3-EEFC79BFF66F}" type="slidenum">
              <a:rPr lang="en-US" smtClean="0"/>
              <a:pPr/>
              <a:t>3</a:t>
            </a:fld>
            <a:endParaRPr lang="en-US"/>
          </a:p>
        </p:txBody>
      </p:sp>
    </p:spTree>
    <p:extLst>
      <p:ext uri="{BB962C8B-B14F-4D97-AF65-F5344CB8AC3E}">
        <p14:creationId xmlns:p14="http://schemas.microsoft.com/office/powerpoint/2010/main" val="55151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20</a:t>
            </a:fld>
            <a:endParaRPr lang="en-US"/>
          </a:p>
        </p:txBody>
      </p:sp>
    </p:spTree>
    <p:extLst>
      <p:ext uri="{BB962C8B-B14F-4D97-AF65-F5344CB8AC3E}">
        <p14:creationId xmlns:p14="http://schemas.microsoft.com/office/powerpoint/2010/main" val="32342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smtClean="0">
                <a:solidFill>
                  <a:schemeClr val="tx1"/>
                </a:solidFill>
                <a:latin typeface="+mn-lt"/>
                <a:ea typeface="+mn-ea"/>
                <a:cs typeface="+mn-cs"/>
              </a:rPr>
              <a:t>"</a:t>
            </a:r>
            <a:r>
              <a:rPr lang="es-ES_tradnl" sz="1200" kern="1200" dirty="0" err="1" smtClean="0">
                <a:solidFill>
                  <a:schemeClr val="tx1"/>
                </a:solidFill>
                <a:latin typeface="+mn-lt"/>
                <a:ea typeface="+mn-ea"/>
                <a:cs typeface="+mn-cs"/>
              </a:rPr>
              <a:t>bestValidPerf</a:t>
            </a:r>
            <a:r>
              <a:rPr lang="es-ES_tradnl" sz="1200" kern="1200" dirty="0" smtClean="0">
                <a:solidFill>
                  <a:schemeClr val="tx1"/>
                </a:solidFill>
                <a:latin typeface="+mn-lt"/>
                <a:ea typeface="+mn-ea"/>
                <a:cs typeface="+mn-cs"/>
              </a:rPr>
              <a:t>": 0.996026666667,                                    </a:t>
            </a:r>
          </a:p>
          <a:p>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totalEpochsSeen</a:t>
            </a:r>
            <a:r>
              <a:rPr lang="de-DE" sz="1200" kern="1200" dirty="0" smtClean="0">
                <a:solidFill>
                  <a:schemeClr val="tx1"/>
                </a:solidFill>
                <a:latin typeface="+mn-lt"/>
                <a:ea typeface="+mn-ea"/>
                <a:cs typeface="+mn-cs"/>
              </a:rPr>
              <a:t>": 134,                                             </a:t>
            </a:r>
          </a:p>
          <a:p>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bestTrainPerfEpoch</a:t>
            </a:r>
            <a:r>
              <a:rPr lang="sv-SE" sz="1200" kern="1200" dirty="0" smtClean="0">
                <a:solidFill>
                  <a:schemeClr val="tx1"/>
                </a:solidFill>
                <a:latin typeface="+mn-lt"/>
                <a:ea typeface="+mn-ea"/>
                <a:cs typeface="+mn-cs"/>
              </a:rPr>
              <a:t>": 130.0,                                        </a:t>
            </a:r>
          </a:p>
          <a:p>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modelCreationClass</a:t>
            </a:r>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DnnSequentialModelCreator</a:t>
            </a:r>
            <a:r>
              <a:rPr lang="sv-SE"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modelCreationClassArgumentsString</a:t>
            </a:r>
            <a:r>
              <a:rPr lang="en-US" sz="1200" kern="1200" dirty="0" smtClean="0">
                <a:solidFill>
                  <a:schemeClr val="tx1"/>
                </a:solidFill>
                <a:latin typeface="+mn-lt"/>
                <a:ea typeface="+mn-ea"/>
                <a:cs typeface="+mn-cs"/>
              </a:rPr>
              <a:t>": {                              </a:t>
            </a:r>
          </a:p>
          <a:p>
            <a:r>
              <a:rPr lang="fi-FI" sz="1200" kern="1200" dirty="0" smtClean="0">
                <a:solidFill>
                  <a:schemeClr val="tx1"/>
                </a:solidFill>
                <a:latin typeface="+mn-lt"/>
                <a:ea typeface="+mn-ea"/>
                <a:cs typeface="+mn-cs"/>
              </a:rPr>
              <a:t>                "</a:t>
            </a:r>
            <a:r>
              <a:rPr lang="fi-FI" sz="1200" kern="1200" dirty="0" err="1" smtClean="0">
                <a:solidFill>
                  <a:schemeClr val="tx1"/>
                </a:solidFill>
                <a:latin typeface="+mn-lt"/>
                <a:ea typeface="+mn-ea"/>
                <a:cs typeface="+mn-cs"/>
              </a:rPr>
              <a:t>finalLayerActivation</a:t>
            </a:r>
            <a:r>
              <a:rPr lang="fi-FI" sz="1200" kern="1200" dirty="0" smtClean="0">
                <a:solidFill>
                  <a:schemeClr val="tx1"/>
                </a:solidFill>
                <a:latin typeface="+mn-lt"/>
                <a:ea typeface="+mn-ea"/>
                <a:cs typeface="+mn-cs"/>
              </a:rPr>
              <a:t>": "</a:t>
            </a:r>
            <a:r>
              <a:rPr lang="fi-FI" sz="1200" kern="1200" dirty="0" err="1" smtClean="0">
                <a:solidFill>
                  <a:schemeClr val="tx1"/>
                </a:solidFill>
                <a:latin typeface="+mn-lt"/>
                <a:ea typeface="+mn-ea"/>
                <a:cs typeface="+mn-cs"/>
              </a:rPr>
              <a:t>sigmoid</a:t>
            </a:r>
            <a:r>
              <a:rPr lang="fi-FI"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numOutputs</a:t>
            </a:r>
            <a:r>
              <a:rPr lang="en-US" sz="1200" kern="1200" dirty="0" smtClean="0">
                <a:solidFill>
                  <a:schemeClr val="tx1"/>
                </a:solidFill>
                <a:latin typeface="+mn-lt"/>
                <a:ea typeface="+mn-ea"/>
                <a:cs typeface="+mn-cs"/>
              </a:rPr>
              <a:t>": 45,                                               </a:t>
            </a:r>
          </a:p>
          <a:p>
            <a:r>
              <a:rPr lang="tr-TR" sz="1200" kern="1200" dirty="0" smtClean="0">
                <a:solidFill>
                  <a:schemeClr val="tx1"/>
                </a:solidFill>
                <a:latin typeface="+mn-lt"/>
                <a:ea typeface="+mn-ea"/>
                <a:cs typeface="+mn-cs"/>
              </a:rPr>
              <a:t>                "</a:t>
            </a:r>
            <a:r>
              <a:rPr lang="tr-TR" sz="1200" kern="1200" dirty="0" err="1" smtClean="0">
                <a:solidFill>
                  <a:schemeClr val="tx1"/>
                </a:solidFill>
                <a:latin typeface="+mn-lt"/>
                <a:ea typeface="+mn-ea"/>
                <a:cs typeface="+mn-cs"/>
              </a:rPr>
              <a:t>optimizerType</a:t>
            </a:r>
            <a:r>
              <a:rPr lang="tr-TR" sz="1200" kern="1200" dirty="0" smtClean="0">
                <a:solidFill>
                  <a:schemeClr val="tx1"/>
                </a:solidFill>
                <a:latin typeface="+mn-lt"/>
                <a:ea typeface="+mn-ea"/>
                <a:cs typeface="+mn-cs"/>
              </a:rPr>
              <a:t>": "adam",                                        </a:t>
            </a:r>
          </a:p>
          <a:p>
            <a:r>
              <a:rPr lang="tr-TR" sz="1200" kern="1200" dirty="0" smtClean="0">
                <a:solidFill>
                  <a:schemeClr val="tx1"/>
                </a:solidFill>
                <a:latin typeface="+mn-lt"/>
                <a:ea typeface="+mn-ea"/>
                <a:cs typeface="+mn-cs"/>
              </a:rPr>
              <a:t>                "</a:t>
            </a:r>
            <a:r>
              <a:rPr lang="tr-TR" sz="1200" kern="1200" dirty="0" err="1" smtClean="0">
                <a:solidFill>
                  <a:schemeClr val="tx1"/>
                </a:solidFill>
                <a:latin typeface="+mn-lt"/>
                <a:ea typeface="+mn-ea"/>
                <a:cs typeface="+mn-cs"/>
              </a:rPr>
              <a:t>fcLayers_sizes</a:t>
            </a:r>
            <a:r>
              <a:rPr lang="tr-TR" sz="1200" kern="1200" dirty="0" smtClean="0">
                <a:solidFill>
                  <a:schemeClr val="tx1"/>
                </a:solidFill>
                <a:latin typeface="+mn-lt"/>
                <a:ea typeface="+mn-ea"/>
                <a:cs typeface="+mn-cs"/>
              </a:rPr>
              <a:t>": [                                             </a:t>
            </a:r>
          </a:p>
          <a:p>
            <a:r>
              <a:rPr lang="tr-TR" sz="1200" kern="1200" dirty="0" smtClean="0">
                <a:solidFill>
                  <a:schemeClr val="tx1"/>
                </a:solidFill>
                <a:latin typeface="+mn-lt"/>
                <a:ea typeface="+mn-ea"/>
                <a:cs typeface="+mn-cs"/>
              </a:rPr>
              <a:t>                    20                                                          </a:t>
            </a:r>
          </a:p>
          <a:p>
            <a:r>
              <a:rPr lang="tr-TR" sz="1200" kern="1200" dirty="0" smtClean="0">
                <a:solidFill>
                  <a:schemeClr val="tx1"/>
                </a:solidFill>
                <a:latin typeface="+mn-lt"/>
                <a:ea typeface="+mn-ea"/>
                <a:cs typeface="+mn-cs"/>
              </a:rPr>
              <a:t>                ],                                                              </a:t>
            </a:r>
          </a:p>
          <a:p>
            <a:r>
              <a:rPr lang="nl-NL" sz="1200" kern="1200" dirty="0" smtClean="0">
                <a:solidFill>
                  <a:schemeClr val="tx1"/>
                </a:solidFill>
                <a:latin typeface="+mn-lt"/>
                <a:ea typeface="+mn-ea"/>
                <a:cs typeface="+mn-cs"/>
              </a:rPr>
              <a:t>                "</a:t>
            </a:r>
            <a:r>
              <a:rPr lang="nl-NL" sz="1200" kern="1200" dirty="0" err="1" smtClean="0">
                <a:solidFill>
                  <a:schemeClr val="tx1"/>
                </a:solidFill>
                <a:latin typeface="+mn-lt"/>
                <a:ea typeface="+mn-ea"/>
                <a:cs typeface="+mn-cs"/>
              </a:rPr>
              <a:t>seed</a:t>
            </a:r>
            <a:r>
              <a:rPr lang="nl-NL" sz="1200" kern="1200" dirty="0" smtClean="0">
                <a:solidFill>
                  <a:schemeClr val="tx1"/>
                </a:solidFill>
                <a:latin typeface="+mn-lt"/>
                <a:ea typeface="+mn-ea"/>
                <a:cs typeface="+mn-cs"/>
              </a:rPr>
              <a:t>": 1234,                                                   </a:t>
            </a:r>
          </a:p>
          <a:p>
            <a:r>
              <a:rPr lang="is-IS" sz="1200" kern="1200" dirty="0" smtClean="0">
                <a:solidFill>
                  <a:schemeClr val="tx1"/>
                </a:solidFill>
                <a:latin typeface="+mn-lt"/>
                <a:ea typeface="+mn-ea"/>
                <a:cs typeface="+mn-cs"/>
              </a:rPr>
              <a:t>                "numInputs": 50                                                 </a:t>
            </a:r>
          </a:p>
          <a:p>
            <a:r>
              <a:rPr lang="is-I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additionalDescription</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batchSize</a:t>
            </a:r>
            <a:r>
              <a:rPr lang="en-US" sz="1200" kern="1200" dirty="0" smtClean="0">
                <a:solidFill>
                  <a:schemeClr val="tx1"/>
                </a:solidFill>
                <a:latin typeface="+mn-lt"/>
                <a:ea typeface="+mn-ea"/>
                <a:cs typeface="+mn-cs"/>
              </a:rPr>
              <a:t>": 200, </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22</a:t>
            </a:fld>
            <a:endParaRPr lang="en-US"/>
          </a:p>
        </p:txBody>
      </p:sp>
    </p:spTree>
    <p:extLst>
      <p:ext uri="{BB962C8B-B14F-4D97-AF65-F5344CB8AC3E}">
        <p14:creationId xmlns:p14="http://schemas.microsoft.com/office/powerpoint/2010/main" val="642802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m_{i_1y} = m_{i_1 h_1} m_{h_1 y} = 2</a:t>
            </a:r>
          </a:p>
          <a:p>
            <a:r>
              <a:rPr lang="tr-TR" dirty="0" smtClean="0"/>
              <a:t>C_{i_2y} = m_{i_2y}\Delta_{i_2}=1</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26</a:t>
            </a:fld>
            <a:endParaRPr lang="en-US"/>
          </a:p>
        </p:txBody>
      </p:sp>
    </p:spTree>
    <p:extLst>
      <p:ext uri="{BB962C8B-B14F-4D97-AF65-F5344CB8AC3E}">
        <p14:creationId xmlns:p14="http://schemas.microsoft.com/office/powerpoint/2010/main" val="33092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dirty="0" smtClean="0">
                <a:solidFill>
                  <a:schemeClr val="tx1"/>
                </a:solidFill>
                <a:latin typeface="+mn-lt"/>
                <a:ea typeface="+mn-ea"/>
                <a:cs typeface="+mn-cs"/>
              </a:rPr>
              <a:t>"</a:t>
            </a:r>
            <a:r>
              <a:rPr lang="es-ES_tradnl" sz="1200" kern="1200" dirty="0" err="1" smtClean="0">
                <a:solidFill>
                  <a:schemeClr val="tx1"/>
                </a:solidFill>
                <a:latin typeface="+mn-lt"/>
                <a:ea typeface="+mn-ea"/>
                <a:cs typeface="+mn-cs"/>
              </a:rPr>
              <a:t>bestValidPerf</a:t>
            </a:r>
            <a:r>
              <a:rPr lang="es-ES_tradnl" sz="1200" kern="1200" dirty="0" smtClean="0">
                <a:solidFill>
                  <a:schemeClr val="tx1"/>
                </a:solidFill>
                <a:latin typeface="+mn-lt"/>
                <a:ea typeface="+mn-ea"/>
                <a:cs typeface="+mn-cs"/>
              </a:rPr>
              <a:t>": 0.000314366039102,                                 </a:t>
            </a:r>
          </a:p>
          <a:p>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totalEpochsSeen</a:t>
            </a:r>
            <a:r>
              <a:rPr lang="de-DE" sz="1200" kern="1200" dirty="0" smtClean="0">
                <a:solidFill>
                  <a:schemeClr val="tx1"/>
                </a:solidFill>
                <a:latin typeface="+mn-lt"/>
                <a:ea typeface="+mn-ea"/>
                <a:cs typeface="+mn-cs"/>
              </a:rPr>
              <a:t>": 448,                                             </a:t>
            </a:r>
          </a:p>
          <a:p>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bestTrainPerfEpoch</a:t>
            </a:r>
            <a:r>
              <a:rPr lang="sv-SE" sz="1200" kern="1200" dirty="0" smtClean="0">
                <a:solidFill>
                  <a:schemeClr val="tx1"/>
                </a:solidFill>
                <a:latin typeface="+mn-lt"/>
                <a:ea typeface="+mn-ea"/>
                <a:cs typeface="+mn-cs"/>
              </a:rPr>
              <a:t>": 438.0,                                        </a:t>
            </a:r>
          </a:p>
          <a:p>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modelCreationClass</a:t>
            </a:r>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DnnSequentialModelCreator</a:t>
            </a:r>
            <a:r>
              <a:rPr lang="sv-SE"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modelCreationClassArgumentsString</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finalLayerActivation</a:t>
            </a:r>
            <a:r>
              <a:rPr lang="en-US" sz="1200" kern="1200" dirty="0" smtClean="0">
                <a:solidFill>
                  <a:schemeClr val="tx1"/>
                </a:solidFill>
                <a:latin typeface="+mn-lt"/>
                <a:ea typeface="+mn-ea"/>
                <a:cs typeface="+mn-cs"/>
              </a:rPr>
              <a:t>": "linear",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numOutputs</a:t>
            </a:r>
            <a:r>
              <a:rPr lang="en-US" sz="1200" kern="1200" dirty="0" smtClean="0">
                <a:solidFill>
                  <a:schemeClr val="tx1"/>
                </a:solidFill>
                <a:latin typeface="+mn-lt"/>
                <a:ea typeface="+mn-ea"/>
                <a:cs typeface="+mn-cs"/>
              </a:rPr>
              <a:t>": 1,                                                </a:t>
            </a:r>
          </a:p>
          <a:p>
            <a:r>
              <a:rPr lang="tr-TR" sz="1200" kern="1200" dirty="0" smtClean="0">
                <a:solidFill>
                  <a:schemeClr val="tx1"/>
                </a:solidFill>
                <a:latin typeface="+mn-lt"/>
                <a:ea typeface="+mn-ea"/>
                <a:cs typeface="+mn-cs"/>
              </a:rPr>
              <a:t>                "</a:t>
            </a:r>
            <a:r>
              <a:rPr lang="tr-TR" sz="1200" kern="1200" dirty="0" err="1" smtClean="0">
                <a:solidFill>
                  <a:schemeClr val="tx1"/>
                </a:solidFill>
                <a:latin typeface="+mn-lt"/>
                <a:ea typeface="+mn-ea"/>
                <a:cs typeface="+mn-cs"/>
              </a:rPr>
              <a:t>optimizerType</a:t>
            </a:r>
            <a:r>
              <a:rPr lang="tr-TR" sz="1200" kern="1200" dirty="0" smtClean="0">
                <a:solidFill>
                  <a:schemeClr val="tx1"/>
                </a:solidFill>
                <a:latin typeface="+mn-lt"/>
                <a:ea typeface="+mn-ea"/>
                <a:cs typeface="+mn-cs"/>
              </a:rPr>
              <a:t>": "adam",                                        </a:t>
            </a:r>
          </a:p>
          <a:p>
            <a:r>
              <a:rPr lang="tr-TR" sz="1200" kern="1200" dirty="0" smtClean="0">
                <a:solidFill>
                  <a:schemeClr val="tx1"/>
                </a:solidFill>
                <a:latin typeface="+mn-lt"/>
                <a:ea typeface="+mn-ea"/>
                <a:cs typeface="+mn-cs"/>
              </a:rPr>
              <a:t>                "</a:t>
            </a:r>
            <a:r>
              <a:rPr lang="tr-TR" sz="1200" kern="1200" dirty="0" err="1" smtClean="0">
                <a:solidFill>
                  <a:schemeClr val="tx1"/>
                </a:solidFill>
                <a:latin typeface="+mn-lt"/>
                <a:ea typeface="+mn-ea"/>
                <a:cs typeface="+mn-cs"/>
              </a:rPr>
              <a:t>fcLayers_sizes</a:t>
            </a:r>
            <a:r>
              <a:rPr lang="tr-TR" sz="1200" kern="1200" dirty="0" smtClean="0">
                <a:solidFill>
                  <a:schemeClr val="tx1"/>
                </a:solidFill>
                <a:latin typeface="+mn-lt"/>
                <a:ea typeface="+mn-ea"/>
                <a:cs typeface="+mn-cs"/>
              </a:rPr>
              <a:t>": [                                             </a:t>
            </a:r>
          </a:p>
          <a:p>
            <a:r>
              <a:rPr lang="tr-TR" sz="1200" kern="1200" dirty="0" smtClean="0">
                <a:solidFill>
                  <a:schemeClr val="tx1"/>
                </a:solidFill>
                <a:latin typeface="+mn-lt"/>
                <a:ea typeface="+mn-ea"/>
                <a:cs typeface="+mn-cs"/>
              </a:rPr>
              <a:t>                    50                                                          </a:t>
            </a:r>
          </a:p>
          <a:p>
            <a:r>
              <a:rPr lang="tr-TR" sz="1200" kern="1200" dirty="0" smtClean="0">
                <a:solidFill>
                  <a:schemeClr val="tx1"/>
                </a:solidFill>
                <a:latin typeface="+mn-lt"/>
                <a:ea typeface="+mn-ea"/>
                <a:cs typeface="+mn-cs"/>
              </a:rPr>
              <a:t>                ],                                                              </a:t>
            </a:r>
          </a:p>
          <a:p>
            <a:r>
              <a:rPr lang="nl-NL" sz="1200" kern="1200" dirty="0" smtClean="0">
                <a:solidFill>
                  <a:schemeClr val="tx1"/>
                </a:solidFill>
                <a:latin typeface="+mn-lt"/>
                <a:ea typeface="+mn-ea"/>
                <a:cs typeface="+mn-cs"/>
              </a:rPr>
              <a:t>                "</a:t>
            </a:r>
            <a:r>
              <a:rPr lang="nl-NL" sz="1200" kern="1200" dirty="0" err="1" smtClean="0">
                <a:solidFill>
                  <a:schemeClr val="tx1"/>
                </a:solidFill>
                <a:latin typeface="+mn-lt"/>
                <a:ea typeface="+mn-ea"/>
                <a:cs typeface="+mn-cs"/>
              </a:rPr>
              <a:t>seed</a:t>
            </a:r>
            <a:r>
              <a:rPr lang="nl-NL" sz="1200" kern="1200" dirty="0" smtClean="0">
                <a:solidFill>
                  <a:schemeClr val="tx1"/>
                </a:solidFill>
                <a:latin typeface="+mn-lt"/>
                <a:ea typeface="+mn-ea"/>
                <a:cs typeface="+mn-cs"/>
              </a:rPr>
              <a:t>": 1234,                                                   </a:t>
            </a:r>
          </a:p>
          <a:p>
            <a:r>
              <a:rPr lang="is-IS" sz="1200" kern="1200" dirty="0" smtClean="0">
                <a:solidFill>
                  <a:schemeClr val="tx1"/>
                </a:solidFill>
                <a:latin typeface="+mn-lt"/>
                <a:ea typeface="+mn-ea"/>
                <a:cs typeface="+mn-cs"/>
              </a:rPr>
              <a:t>                "numInputs": 20                                                 </a:t>
            </a:r>
          </a:p>
          <a:p>
            <a:r>
              <a:rPr lang="is-I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additionalDescription</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batchSize</a:t>
            </a:r>
            <a:r>
              <a:rPr lang="en-US" sz="1200" kern="1200" dirty="0" smtClean="0">
                <a:solidFill>
                  <a:schemeClr val="tx1"/>
                </a:solidFill>
                <a:latin typeface="+mn-lt"/>
                <a:ea typeface="+mn-ea"/>
                <a:cs typeface="+mn-cs"/>
              </a:rPr>
              <a:t>": 1000,</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27</a:t>
            </a:fld>
            <a:endParaRPr lang="en-US"/>
          </a:p>
        </p:txBody>
      </p:sp>
    </p:spTree>
    <p:extLst>
      <p:ext uri="{BB962C8B-B14F-4D97-AF65-F5344CB8AC3E}">
        <p14:creationId xmlns:p14="http://schemas.microsoft.com/office/powerpoint/2010/main" val="116725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720085-12D1-47DF-BE79-D6E143B9ED5C}" type="slidenum">
              <a:rPr lang="en-US" smtClean="0"/>
              <a:pPr/>
              <a:t>31</a:t>
            </a:fld>
            <a:endParaRPr lang="en-US"/>
          </a:p>
        </p:txBody>
      </p:sp>
    </p:spTree>
    <p:extLst>
      <p:ext uri="{BB962C8B-B14F-4D97-AF65-F5344CB8AC3E}">
        <p14:creationId xmlns:p14="http://schemas.microsoft.com/office/powerpoint/2010/main" val="418214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36</a:t>
            </a:fld>
            <a:endParaRPr lang="en-US"/>
          </a:p>
        </p:txBody>
      </p:sp>
    </p:spTree>
    <p:extLst>
      <p:ext uri="{BB962C8B-B14F-4D97-AF65-F5344CB8AC3E}">
        <p14:creationId xmlns:p14="http://schemas.microsoft.com/office/powerpoint/2010/main" val="420397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font of axes values in figure</a:t>
            </a:r>
          </a:p>
          <a:p>
            <a:r>
              <a:rPr lang="en-US" dirty="0" smtClean="0"/>
              <a:t>Explicitly</a:t>
            </a:r>
            <a:r>
              <a:rPr lang="en-US" baseline="0" dirty="0" smtClean="0"/>
              <a:t> label “predominant spacing = 10 </a:t>
            </a:r>
            <a:r>
              <a:rPr lang="en-US" baseline="0" dirty="0" err="1" smtClean="0"/>
              <a:t>bp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38</a:t>
            </a:fld>
            <a:endParaRPr lang="en-US"/>
          </a:p>
        </p:txBody>
      </p:sp>
    </p:spTree>
    <p:extLst>
      <p:ext uri="{BB962C8B-B14F-4D97-AF65-F5344CB8AC3E}">
        <p14:creationId xmlns:p14="http://schemas.microsoft.com/office/powerpoint/2010/main" val="195354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10/5/16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373086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76A00-C3C3-F34B-904E-F45F874FCF62}"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210737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76A00-C3C3-F34B-904E-F45F874FCF62}"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330978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76A00-C3C3-F34B-904E-F45F874FCF62}"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167218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34563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76A00-C3C3-F34B-904E-F45F874FCF62}"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287393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76A00-C3C3-F34B-904E-F45F874FCF62}" type="datetimeFigureOut">
              <a:rPr lang="en-US" smtClean="0"/>
              <a:t>10/5/16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381612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76A00-C3C3-F34B-904E-F45F874FCF62}" type="datetimeFigureOut">
              <a:rPr lang="en-US" smtClean="0"/>
              <a:t>10/5/16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243047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76A00-C3C3-F34B-904E-F45F874FCF62}" type="datetimeFigureOut">
              <a:rPr lang="en-US" smtClean="0"/>
              <a:t>10/5/16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257595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76A00-C3C3-F34B-904E-F45F874FCF62}"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61988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76A00-C3C3-F34B-904E-F45F874FCF62}"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16F87-A1B0-8846-8D52-3EB50D2DF543}" type="slidenum">
              <a:rPr lang="en-US" smtClean="0"/>
              <a:t>‹#›</a:t>
            </a:fld>
            <a:endParaRPr lang="en-US"/>
          </a:p>
        </p:txBody>
      </p:sp>
    </p:spTree>
    <p:extLst>
      <p:ext uri="{BB962C8B-B14F-4D97-AF65-F5344CB8AC3E}">
        <p14:creationId xmlns:p14="http://schemas.microsoft.com/office/powerpoint/2010/main" val="19750286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76A00-C3C3-F34B-904E-F45F874FCF62}" type="datetimeFigureOut">
              <a:rPr lang="en-US" smtClean="0"/>
              <a:t>10/5/16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16F87-A1B0-8846-8D52-3EB50D2DF543}" type="slidenum">
              <a:rPr lang="en-US" smtClean="0"/>
              <a:t>‹#›</a:t>
            </a:fld>
            <a:endParaRPr lang="en-US"/>
          </a:p>
        </p:txBody>
      </p:sp>
    </p:spTree>
    <p:extLst>
      <p:ext uri="{BB962C8B-B14F-4D97-AF65-F5344CB8AC3E}">
        <p14:creationId xmlns:p14="http://schemas.microsoft.com/office/powerpoint/2010/main" val="133255400"/>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pdf/1312.6034v2.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2.wdp"/><Relationship Id="rId5" Type="http://schemas.openxmlformats.org/officeDocument/2006/relationships/image" Target="../media/image9.jpe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412.680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1.jpeg"/><Relationship Id="rId5" Type="http://schemas.microsoft.com/office/2007/relationships/hdphoto" Target="../media/hdphoto2.wdp"/><Relationship Id="rId6" Type="http://schemas.openxmlformats.org/officeDocument/2006/relationships/image" Target="../media/image10.png"/><Relationship Id="rId7" Type="http://schemas.openxmlformats.org/officeDocument/2006/relationships/image" Target="../media/image9.jpeg"/><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605.0171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2.png"/><Relationship Id="rId5" Type="http://schemas.openxmlformats.org/officeDocument/2006/relationships/image" Target="../media/image76.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8.png"/><Relationship Id="rId6" Type="http://schemas.openxmlformats.org/officeDocument/2006/relationships/image" Target="../media/image82.png"/><Relationship Id="rId7" Type="http://schemas.openxmlformats.org/officeDocument/2006/relationships/image" Target="../media/image58.png"/><Relationship Id="rId8" Type="http://schemas.openxmlformats.org/officeDocument/2006/relationships/image" Target="../media/image89.png"/><Relationship Id="rId9" Type="http://schemas.openxmlformats.org/officeDocument/2006/relationships/image" Target="../media/image73.png"/><Relationship Id="rId10"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50.png"/><Relationship Id="rId7"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eg"/><Relationship Id="rId3"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hyperlink" Target="https://arxiv.org/pdf/1311.2901v3.pdf" TargetMode="External"/><Relationship Id="rId9" Type="http://schemas.openxmlformats.org/officeDocument/2006/relationships/hyperlink" Target="http://www.nature.com/nmeth/journal/v12/n10/full/nmeth.3547.html"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pdf/1311.2901v3.pdf" TargetMode="External"/><Relationship Id="rId3" Type="http://schemas.openxmlformats.org/officeDocument/2006/relationships/hyperlink" Target="http://www.matthewzeiler.com/pubs/cvpr2010/cvpr2010.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272" y="2377748"/>
            <a:ext cx="8728327" cy="1470025"/>
          </a:xfrm>
        </p:spPr>
        <p:txBody>
          <a:bodyPr>
            <a:normAutofit fontScale="90000"/>
          </a:bodyPr>
          <a:lstStyle/>
          <a:p>
            <a:r>
              <a:rPr lang="en-US" sz="5400" b="1" dirty="0" smtClean="0"/>
              <a:t>Not Just a Black Box:</a:t>
            </a:r>
            <a:br>
              <a:rPr lang="en-US" sz="5400" b="1" dirty="0" smtClean="0"/>
            </a:br>
            <a:r>
              <a:rPr lang="en-US" sz="4900" b="1" dirty="0" smtClean="0"/>
              <a:t>Interpretable Deep Learning</a:t>
            </a:r>
            <a:endParaRPr lang="en-US" sz="4900" b="1" dirty="0"/>
          </a:p>
        </p:txBody>
      </p:sp>
      <p:sp>
        <p:nvSpPr>
          <p:cNvPr id="3" name="Subtitle 2"/>
          <p:cNvSpPr>
            <a:spLocks noGrp="1"/>
          </p:cNvSpPr>
          <p:nvPr>
            <p:ph type="subTitle" idx="1"/>
          </p:nvPr>
        </p:nvSpPr>
        <p:spPr>
          <a:xfrm>
            <a:off x="1310629" y="4022240"/>
            <a:ext cx="6499097" cy="571152"/>
          </a:xfrm>
        </p:spPr>
        <p:txBody>
          <a:bodyPr>
            <a:normAutofit/>
          </a:bodyPr>
          <a:lstStyle/>
          <a:p>
            <a:r>
              <a:rPr lang="en-US" sz="2400" b="1" dirty="0" smtClean="0"/>
              <a:t>CS 273B / Oct 5 2016 / Avanti Shrikumar</a:t>
            </a:r>
          </a:p>
        </p:txBody>
      </p:sp>
    </p:spTree>
    <p:extLst>
      <p:ext uri="{BB962C8B-B14F-4D97-AF65-F5344CB8AC3E}">
        <p14:creationId xmlns:p14="http://schemas.microsoft.com/office/powerpoint/2010/main" val="14438848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Deconv</a:t>
            </a:r>
            <a:r>
              <a:rPr lang="en-US" dirty="0" smtClean="0"/>
              <a:t> net</a:t>
            </a:r>
            <a:r>
              <a:rPr lang="en-US" smtClean="0"/>
              <a:t>: example</a:t>
            </a:r>
            <a:endParaRPr lang="en-US" dirty="0"/>
          </a:p>
        </p:txBody>
      </p:sp>
      <p:pic>
        <p:nvPicPr>
          <p:cNvPr id="4" name="Picture 3" descr="Screen Shot 2016-10-05 at 10.5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0" y="2069388"/>
            <a:ext cx="3111500" cy="3289300"/>
          </a:xfrm>
          <a:prstGeom prst="rect">
            <a:avLst/>
          </a:prstGeom>
        </p:spPr>
      </p:pic>
      <p:pic>
        <p:nvPicPr>
          <p:cNvPr id="5" name="Picture 4" descr="Screen Shot 2016-10-05 at 10.54.21 AM.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71536" y="2096697"/>
            <a:ext cx="3111500" cy="3289300"/>
          </a:xfrm>
          <a:prstGeom prst="rect">
            <a:avLst/>
          </a:prstGeom>
        </p:spPr>
      </p:pic>
    </p:spTree>
    <p:extLst>
      <p:ext uri="{BB962C8B-B14F-4D97-AF65-F5344CB8AC3E}">
        <p14:creationId xmlns:p14="http://schemas.microsoft.com/office/powerpoint/2010/main" val="7032666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01" y="670519"/>
            <a:ext cx="8229600" cy="1143000"/>
          </a:xfrm>
        </p:spPr>
        <p:txBody>
          <a:bodyPr/>
          <a:lstStyle/>
          <a:p>
            <a:r>
              <a:rPr lang="en-US" b="1" dirty="0" smtClean="0"/>
              <a:t>Idea </a:t>
            </a:r>
            <a:r>
              <a:rPr lang="en-US" b="1" dirty="0" smtClean="0"/>
              <a:t>2: </a:t>
            </a:r>
            <a:r>
              <a:rPr lang="en-US" b="1" dirty="0" smtClean="0">
                <a:hlinkClick r:id="rId2"/>
              </a:rPr>
              <a:t>Gradients</a:t>
            </a:r>
            <a:endParaRPr lang="en-US" b="1" dirty="0"/>
          </a:p>
        </p:txBody>
      </p:sp>
      <p:sp>
        <p:nvSpPr>
          <p:cNvPr id="3" name="Content Placeholder 2"/>
          <p:cNvSpPr>
            <a:spLocks noGrp="1"/>
          </p:cNvSpPr>
          <p:nvPr>
            <p:ph idx="1"/>
          </p:nvPr>
        </p:nvSpPr>
        <p:spPr>
          <a:xfrm>
            <a:off x="470424" y="2629314"/>
            <a:ext cx="8229600" cy="794326"/>
          </a:xfrm>
        </p:spPr>
        <p:txBody>
          <a:bodyPr>
            <a:noAutofit/>
          </a:bodyPr>
          <a:lstStyle/>
          <a:p>
            <a:r>
              <a:rPr lang="en-US" sz="3200" dirty="0" smtClean="0"/>
              <a:t>First proposed by </a:t>
            </a:r>
            <a:r>
              <a:rPr lang="en-US" sz="3200" dirty="0" err="1" smtClean="0"/>
              <a:t>Simonyan</a:t>
            </a:r>
            <a:r>
              <a:rPr lang="en-US" sz="3200" dirty="0" smtClean="0"/>
              <a:t> et al. Used to improve image segmentation.</a:t>
            </a:r>
          </a:p>
          <a:p>
            <a:r>
              <a:rPr lang="en-US" sz="3200" dirty="0" smtClean="0"/>
              <a:t>Equivalent to </a:t>
            </a:r>
            <a:r>
              <a:rPr lang="en-US" sz="3200" dirty="0" err="1" smtClean="0"/>
              <a:t>deconv</a:t>
            </a:r>
            <a:r>
              <a:rPr lang="en-US" sz="3200" dirty="0" smtClean="0"/>
              <a:t> nets, except in handling of </a:t>
            </a:r>
            <a:r>
              <a:rPr lang="en-US" sz="3200" dirty="0" err="1" smtClean="0"/>
              <a:t>ReLUs</a:t>
            </a:r>
            <a:endParaRPr lang="en-US" sz="3200" dirty="0" smtClean="0"/>
          </a:p>
        </p:txBody>
      </p:sp>
    </p:spTree>
    <p:extLst>
      <p:ext uri="{BB962C8B-B14F-4D97-AF65-F5344CB8AC3E}">
        <p14:creationId xmlns:p14="http://schemas.microsoft.com/office/powerpoint/2010/main" val="24309270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370253" y="4342650"/>
            <a:ext cx="3234179" cy="723112"/>
            <a:chOff x="5452326" y="3882532"/>
            <a:chExt cx="3234179" cy="971179"/>
          </a:xfrm>
        </p:grpSpPr>
        <p:sp>
          <p:nvSpPr>
            <p:cNvPr id="173" name="Oval 172"/>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174" name="Oval 173"/>
            <p:cNvSpPr/>
            <p:nvPr/>
          </p:nvSpPr>
          <p:spPr>
            <a:xfrm>
              <a:off x="7248438" y="443596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175" name="Straight Connector 174"/>
            <p:cNvCxnSpPr>
              <a:stCxn id="173" idx="0"/>
              <a:endCxn id="190"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77" idx="0"/>
              <a:endCxn id="190"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77" name="Oval 176"/>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178" name="Oval 177"/>
            <p:cNvSpPr/>
            <p:nvPr/>
          </p:nvSpPr>
          <p:spPr>
            <a:xfrm>
              <a:off x="8181028" y="4440521"/>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179" name="Straight Connector 178"/>
            <p:cNvCxnSpPr>
              <a:stCxn id="174" idx="0"/>
              <a:endCxn id="190"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77" idx="0"/>
              <a:endCxn id="191"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4" idx="0"/>
              <a:endCxn id="191"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78" idx="0"/>
              <a:endCxn id="191"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3" name="TextBox 182"/>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184" name="TextBox 183"/>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185" name="TextBox 184"/>
            <p:cNvSpPr txBox="1"/>
            <p:nvPr/>
          </p:nvSpPr>
          <p:spPr>
            <a:xfrm>
              <a:off x="7098215" y="3882532"/>
              <a:ext cx="262662" cy="277000"/>
            </a:xfrm>
            <a:prstGeom prst="rect">
              <a:avLst/>
            </a:prstGeom>
            <a:noFill/>
          </p:spPr>
          <p:txBody>
            <a:bodyPr wrap="none" rtlCol="0">
              <a:spAutoFit/>
            </a:bodyPr>
            <a:lstStyle/>
            <a:p>
              <a:r>
                <a:rPr lang="en-US" sz="1200" dirty="0" smtClean="0"/>
                <a:t>1</a:t>
              </a:r>
              <a:endParaRPr lang="en-US" sz="1200" dirty="0"/>
            </a:p>
          </p:txBody>
        </p:sp>
        <p:sp>
          <p:nvSpPr>
            <p:cNvPr id="186" name="TextBox 185"/>
            <p:cNvSpPr txBox="1"/>
            <p:nvPr/>
          </p:nvSpPr>
          <p:spPr>
            <a:xfrm>
              <a:off x="7291436" y="4044591"/>
              <a:ext cx="262662" cy="372025"/>
            </a:xfrm>
            <a:prstGeom prst="rect">
              <a:avLst/>
            </a:prstGeom>
            <a:noFill/>
          </p:spPr>
          <p:txBody>
            <a:bodyPr wrap="none" rtlCol="0">
              <a:spAutoFit/>
            </a:bodyPr>
            <a:lstStyle/>
            <a:p>
              <a:r>
                <a:rPr lang="en-US" sz="1200" dirty="0"/>
                <a:t>2</a:t>
              </a:r>
              <a:endParaRPr lang="en-US" sz="1200" dirty="0"/>
            </a:p>
          </p:txBody>
        </p:sp>
        <p:sp>
          <p:nvSpPr>
            <p:cNvPr id="187" name="TextBox 186"/>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188" name="TextBox 187"/>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grpSp>
      <p:grpSp>
        <p:nvGrpSpPr>
          <p:cNvPr id="141" name="Group 140"/>
          <p:cNvGrpSpPr/>
          <p:nvPr/>
        </p:nvGrpSpPr>
        <p:grpSpPr>
          <a:xfrm>
            <a:off x="4881629" y="5559685"/>
            <a:ext cx="4166786" cy="642879"/>
            <a:chOff x="4963702" y="5517076"/>
            <a:chExt cx="4166786" cy="863421"/>
          </a:xfrm>
        </p:grpSpPr>
        <p:sp>
          <p:nvSpPr>
            <p:cNvPr id="142" name="Oval 141"/>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143" name="Oval 142"/>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144" name="Oval 143"/>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145" name="Oval 144"/>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9</a:t>
              </a:r>
              <a:endParaRPr lang="en-US" sz="1200" dirty="0">
                <a:solidFill>
                  <a:srgbClr val="000000"/>
                </a:solidFill>
              </a:endParaRPr>
            </a:p>
          </p:txBody>
        </p:sp>
        <p:sp>
          <p:nvSpPr>
            <p:cNvPr id="146" name="Oval 145"/>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cxnSp>
          <p:nvCxnSpPr>
            <p:cNvPr id="147" name="Straight Connector 146"/>
            <p:cNvCxnSpPr>
              <a:stCxn id="142" idx="0"/>
              <a:endCxn id="164"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43" idx="0"/>
              <a:endCxn id="164"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43" idx="0"/>
              <a:endCxn id="168"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44" idx="0"/>
              <a:endCxn id="168"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44" idx="0"/>
              <a:endCxn id="165"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a:stCxn id="145" idx="0"/>
              <a:endCxn id="165"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45" idx="0"/>
              <a:endCxn id="169"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46" idx="0"/>
              <a:endCxn id="169"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5" name="TextBox 154"/>
            <p:cNvSpPr txBox="1"/>
            <p:nvPr/>
          </p:nvSpPr>
          <p:spPr>
            <a:xfrm>
              <a:off x="5132188" y="5559263"/>
              <a:ext cx="312906" cy="372025"/>
            </a:xfrm>
            <a:prstGeom prst="rect">
              <a:avLst/>
            </a:prstGeom>
            <a:noFill/>
          </p:spPr>
          <p:txBody>
            <a:bodyPr wrap="none" rtlCol="0">
              <a:spAutoFit/>
            </a:bodyPr>
            <a:lstStyle/>
            <a:p>
              <a:r>
                <a:rPr lang="en-US" sz="1200" dirty="0" smtClean="0"/>
                <a:t>-2</a:t>
              </a:r>
              <a:endParaRPr lang="en-US" sz="1200" dirty="0"/>
            </a:p>
          </p:txBody>
        </p:sp>
        <p:sp>
          <p:nvSpPr>
            <p:cNvPr id="156" name="TextBox 155"/>
            <p:cNvSpPr txBox="1"/>
            <p:nvPr/>
          </p:nvSpPr>
          <p:spPr>
            <a:xfrm>
              <a:off x="5654889" y="5563820"/>
              <a:ext cx="409430" cy="333024"/>
            </a:xfrm>
            <a:prstGeom prst="rect">
              <a:avLst/>
            </a:prstGeom>
            <a:noFill/>
          </p:spPr>
          <p:txBody>
            <a:bodyPr wrap="none" rtlCol="0">
              <a:spAutoFit/>
            </a:bodyPr>
            <a:lstStyle/>
            <a:p>
              <a:r>
                <a:rPr lang="en-US" sz="1200" dirty="0"/>
                <a:t>2</a:t>
              </a:r>
            </a:p>
          </p:txBody>
        </p:sp>
        <p:sp>
          <p:nvSpPr>
            <p:cNvPr id="157" name="TextBox 156"/>
            <p:cNvSpPr txBox="1"/>
            <p:nvPr/>
          </p:nvSpPr>
          <p:spPr>
            <a:xfrm>
              <a:off x="6007483" y="5535892"/>
              <a:ext cx="487749" cy="333023"/>
            </a:xfrm>
            <a:prstGeom prst="rect">
              <a:avLst/>
            </a:prstGeom>
            <a:noFill/>
          </p:spPr>
          <p:txBody>
            <a:bodyPr wrap="none" rtlCol="0">
              <a:spAutoFit/>
            </a:bodyPr>
            <a:lstStyle/>
            <a:p>
              <a:r>
                <a:rPr lang="en-US" sz="1200" dirty="0" smtClean="0"/>
                <a:t>-1</a:t>
              </a:r>
              <a:endParaRPr lang="en-US" sz="1200" dirty="0"/>
            </a:p>
          </p:txBody>
        </p:sp>
        <p:sp>
          <p:nvSpPr>
            <p:cNvPr id="158" name="TextBox 157"/>
            <p:cNvSpPr txBox="1"/>
            <p:nvPr/>
          </p:nvSpPr>
          <p:spPr>
            <a:xfrm>
              <a:off x="6569131" y="5540448"/>
              <a:ext cx="262662" cy="276999"/>
            </a:xfrm>
            <a:prstGeom prst="rect">
              <a:avLst/>
            </a:prstGeom>
            <a:noFill/>
          </p:spPr>
          <p:txBody>
            <a:bodyPr wrap="none" rtlCol="0">
              <a:spAutoFit/>
            </a:bodyPr>
            <a:lstStyle/>
            <a:p>
              <a:r>
                <a:rPr lang="en-US" sz="1200" dirty="0" smtClean="0"/>
                <a:t>2</a:t>
              </a:r>
              <a:endParaRPr lang="en-US" sz="1200" dirty="0"/>
            </a:p>
          </p:txBody>
        </p:sp>
        <p:sp>
          <p:nvSpPr>
            <p:cNvPr id="159" name="TextBox 158"/>
            <p:cNvSpPr txBox="1"/>
            <p:nvPr/>
          </p:nvSpPr>
          <p:spPr>
            <a:xfrm>
              <a:off x="6988088" y="5528762"/>
              <a:ext cx="312906" cy="372025"/>
            </a:xfrm>
            <a:prstGeom prst="rect">
              <a:avLst/>
            </a:prstGeom>
            <a:noFill/>
          </p:spPr>
          <p:txBody>
            <a:bodyPr wrap="none" rtlCol="0">
              <a:spAutoFit/>
            </a:bodyPr>
            <a:lstStyle/>
            <a:p>
              <a:r>
                <a:rPr lang="en-US" sz="1200" dirty="0" smtClean="0"/>
                <a:t>-1</a:t>
              </a:r>
              <a:endParaRPr lang="en-US" sz="1200" dirty="0"/>
            </a:p>
          </p:txBody>
        </p:sp>
        <p:sp>
          <p:nvSpPr>
            <p:cNvPr id="160" name="TextBox 159"/>
            <p:cNvSpPr txBox="1"/>
            <p:nvPr/>
          </p:nvSpPr>
          <p:spPr>
            <a:xfrm>
              <a:off x="7446443" y="5533319"/>
              <a:ext cx="262662" cy="372025"/>
            </a:xfrm>
            <a:prstGeom prst="rect">
              <a:avLst/>
            </a:prstGeom>
            <a:noFill/>
          </p:spPr>
          <p:txBody>
            <a:bodyPr wrap="none" rtlCol="0">
              <a:spAutoFit/>
            </a:bodyPr>
            <a:lstStyle/>
            <a:p>
              <a:r>
                <a:rPr lang="en-US" sz="1200" dirty="0" smtClean="0"/>
                <a:t>3</a:t>
              </a:r>
              <a:endParaRPr lang="en-US" sz="1200" dirty="0"/>
            </a:p>
          </p:txBody>
        </p:sp>
        <p:sp>
          <p:nvSpPr>
            <p:cNvPr id="161" name="TextBox 160"/>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162" name="TextBox 161"/>
            <p:cNvSpPr txBox="1"/>
            <p:nvPr/>
          </p:nvSpPr>
          <p:spPr>
            <a:xfrm>
              <a:off x="8360291" y="5521633"/>
              <a:ext cx="409430" cy="333024"/>
            </a:xfrm>
            <a:prstGeom prst="rect">
              <a:avLst/>
            </a:prstGeom>
            <a:noFill/>
          </p:spPr>
          <p:txBody>
            <a:bodyPr wrap="none" rtlCol="0">
              <a:spAutoFit/>
            </a:bodyPr>
            <a:lstStyle/>
            <a:p>
              <a:r>
                <a:rPr lang="en-US" sz="1200" dirty="0"/>
                <a:t>4</a:t>
              </a:r>
            </a:p>
          </p:txBody>
        </p:sp>
      </p:grpSp>
      <p:sp>
        <p:nvSpPr>
          <p:cNvPr id="200" name="TextBox 199"/>
          <p:cNvSpPr txBox="1"/>
          <p:nvPr/>
        </p:nvSpPr>
        <p:spPr>
          <a:xfrm>
            <a:off x="7455851" y="3113221"/>
            <a:ext cx="1120820" cy="369332"/>
          </a:xfrm>
          <a:prstGeom prst="rect">
            <a:avLst/>
          </a:prstGeom>
          <a:noFill/>
        </p:spPr>
        <p:txBody>
          <a:bodyPr wrap="none" rtlCol="0">
            <a:spAutoFit/>
          </a:bodyPr>
          <a:lstStyle/>
          <a:p>
            <a:r>
              <a:rPr lang="en-US" b="1" dirty="0" smtClean="0"/>
              <a:t>Gradients</a:t>
            </a:r>
            <a:endParaRPr lang="en-US" b="1" dirty="0"/>
          </a:p>
        </p:txBody>
      </p:sp>
      <p:grpSp>
        <p:nvGrpSpPr>
          <p:cNvPr id="244" name="Group 243"/>
          <p:cNvGrpSpPr/>
          <p:nvPr/>
        </p:nvGrpSpPr>
        <p:grpSpPr>
          <a:xfrm>
            <a:off x="6247203" y="3918852"/>
            <a:ext cx="1416986" cy="549016"/>
            <a:chOff x="6247203" y="3918852"/>
            <a:chExt cx="1416986" cy="549016"/>
          </a:xfrm>
        </p:grpSpPr>
        <p:grpSp>
          <p:nvGrpSpPr>
            <p:cNvPr id="138" name="Group 137"/>
            <p:cNvGrpSpPr/>
            <p:nvPr/>
          </p:nvGrpSpPr>
          <p:grpSpPr>
            <a:xfrm>
              <a:off x="6247203" y="4007970"/>
              <a:ext cx="1416986" cy="459898"/>
              <a:chOff x="6329276" y="3433035"/>
              <a:chExt cx="1416986" cy="617668"/>
            </a:xfrm>
          </p:grpSpPr>
          <p:sp>
            <p:nvSpPr>
              <p:cNvPr id="190" name="Oval 189"/>
              <p:cNvSpPr/>
              <p:nvPr/>
            </p:nvSpPr>
            <p:spPr>
              <a:xfrm>
                <a:off x="6329276" y="362384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191" name="Oval 190"/>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192" name="Straight Connector 191"/>
              <p:cNvCxnSpPr>
                <a:stCxn id="190" idx="0"/>
                <a:endCxn id="197"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91" idx="0"/>
                <a:endCxn id="198"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01" name="TextBox 200"/>
            <p:cNvSpPr txBox="1"/>
            <p:nvPr/>
          </p:nvSpPr>
          <p:spPr>
            <a:xfrm>
              <a:off x="7373917" y="3918852"/>
              <a:ext cx="262662" cy="276999"/>
            </a:xfrm>
            <a:prstGeom prst="rect">
              <a:avLst/>
            </a:prstGeom>
            <a:noFill/>
          </p:spPr>
          <p:txBody>
            <a:bodyPr wrap="none" rtlCol="0">
              <a:spAutoFit/>
            </a:bodyPr>
            <a:lstStyle/>
            <a:p>
              <a:r>
                <a:rPr lang="en-US" sz="1200" dirty="0" smtClean="0"/>
                <a:t>1</a:t>
              </a:r>
              <a:endParaRPr lang="en-US" sz="1200" dirty="0"/>
            </a:p>
          </p:txBody>
        </p:sp>
        <p:sp>
          <p:nvSpPr>
            <p:cNvPr id="202" name="TextBox 201"/>
            <p:cNvSpPr txBox="1"/>
            <p:nvPr/>
          </p:nvSpPr>
          <p:spPr>
            <a:xfrm>
              <a:off x="6474858" y="3921051"/>
              <a:ext cx="262662" cy="276999"/>
            </a:xfrm>
            <a:prstGeom prst="rect">
              <a:avLst/>
            </a:prstGeom>
            <a:noFill/>
          </p:spPr>
          <p:txBody>
            <a:bodyPr wrap="none" rtlCol="0">
              <a:spAutoFit/>
            </a:bodyPr>
            <a:lstStyle/>
            <a:p>
              <a:r>
                <a:rPr lang="en-US" sz="1200" dirty="0"/>
                <a:t>0</a:t>
              </a:r>
              <a:endParaRPr lang="en-US" sz="1200" dirty="0"/>
            </a:p>
          </p:txBody>
        </p:sp>
      </p:grpSp>
      <p:grpSp>
        <p:nvGrpSpPr>
          <p:cNvPr id="236" name="Group 235"/>
          <p:cNvGrpSpPr/>
          <p:nvPr/>
        </p:nvGrpSpPr>
        <p:grpSpPr>
          <a:xfrm>
            <a:off x="5093465" y="3112815"/>
            <a:ext cx="2157144" cy="475744"/>
            <a:chOff x="5093465" y="3112815"/>
            <a:chExt cx="2157144" cy="475744"/>
          </a:xfrm>
        </p:grpSpPr>
        <p:sp>
          <p:nvSpPr>
            <p:cNvPr id="136" name="Oval 135"/>
            <p:cNvSpPr/>
            <p:nvPr/>
          </p:nvSpPr>
          <p:spPr>
            <a:xfrm>
              <a:off x="6745132" y="3112815"/>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211" name="TextBox 210"/>
            <p:cNvSpPr txBox="1"/>
            <p:nvPr/>
          </p:nvSpPr>
          <p:spPr>
            <a:xfrm>
              <a:off x="5093465" y="3126894"/>
              <a:ext cx="1351885" cy="461665"/>
            </a:xfrm>
            <a:prstGeom prst="rect">
              <a:avLst/>
            </a:prstGeom>
            <a:noFill/>
          </p:spPr>
          <p:txBody>
            <a:bodyPr wrap="square" rtlCol="0">
              <a:spAutoFit/>
            </a:bodyPr>
            <a:lstStyle/>
            <a:p>
              <a:r>
                <a:rPr lang="en-US" sz="1200" dirty="0" smtClean="0"/>
                <a:t>Gradient of output </a:t>
              </a:r>
              <a:r>
                <a:rPr lang="en-US" sz="1200" dirty="0" err="1" smtClean="0"/>
                <a:t>w.r.t</a:t>
              </a:r>
              <a:r>
                <a:rPr lang="en-US" sz="1200" dirty="0" smtClean="0"/>
                <a:t>. itself=1</a:t>
              </a:r>
              <a:endParaRPr lang="en-US" sz="1200" dirty="0"/>
            </a:p>
          </p:txBody>
        </p:sp>
      </p:grpSp>
      <p:grpSp>
        <p:nvGrpSpPr>
          <p:cNvPr id="252" name="Group 251"/>
          <p:cNvGrpSpPr/>
          <p:nvPr/>
        </p:nvGrpSpPr>
        <p:grpSpPr>
          <a:xfrm>
            <a:off x="6250975" y="3363414"/>
            <a:ext cx="1403474" cy="649186"/>
            <a:chOff x="6250975" y="3363414"/>
            <a:chExt cx="1403474" cy="649186"/>
          </a:xfrm>
        </p:grpSpPr>
        <p:grpSp>
          <p:nvGrpSpPr>
            <p:cNvPr id="137" name="Group 136"/>
            <p:cNvGrpSpPr/>
            <p:nvPr/>
          </p:nvGrpSpPr>
          <p:grpSpPr>
            <a:xfrm>
              <a:off x="6250975" y="3415156"/>
              <a:ext cx="1403474" cy="597444"/>
              <a:chOff x="6333048" y="2636856"/>
              <a:chExt cx="1403474" cy="802400"/>
            </a:xfrm>
          </p:grpSpPr>
          <p:cxnSp>
            <p:nvCxnSpPr>
              <p:cNvPr id="195" name="Straight Connector 194"/>
              <p:cNvCxnSpPr>
                <a:stCxn id="197" idx="0"/>
                <a:endCxn id="136"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98" idx="0"/>
                <a:endCxn id="136"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97" name="Oval 196"/>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198" name="Oval 197"/>
              <p:cNvSpPr/>
              <p:nvPr/>
            </p:nvSpPr>
            <p:spPr>
              <a:xfrm>
                <a:off x="7231045" y="302697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sp>
          <p:nvSpPr>
            <p:cNvPr id="238" name="TextBox 237"/>
            <p:cNvSpPr txBox="1"/>
            <p:nvPr/>
          </p:nvSpPr>
          <p:spPr>
            <a:xfrm>
              <a:off x="6518014" y="3363414"/>
              <a:ext cx="262662" cy="276999"/>
            </a:xfrm>
            <a:prstGeom prst="rect">
              <a:avLst/>
            </a:prstGeom>
            <a:noFill/>
          </p:spPr>
          <p:txBody>
            <a:bodyPr wrap="none" rtlCol="0">
              <a:spAutoFit/>
            </a:bodyPr>
            <a:lstStyle/>
            <a:p>
              <a:r>
                <a:rPr lang="en-US" sz="1200" dirty="0"/>
                <a:t>0</a:t>
              </a:r>
              <a:endParaRPr lang="en-US" sz="1200" dirty="0"/>
            </a:p>
          </p:txBody>
        </p:sp>
        <p:sp>
          <p:nvSpPr>
            <p:cNvPr id="239" name="TextBox 238"/>
            <p:cNvSpPr txBox="1"/>
            <p:nvPr/>
          </p:nvSpPr>
          <p:spPr>
            <a:xfrm>
              <a:off x="7175665" y="3365614"/>
              <a:ext cx="262662" cy="276999"/>
            </a:xfrm>
            <a:prstGeom prst="rect">
              <a:avLst/>
            </a:prstGeom>
            <a:noFill/>
          </p:spPr>
          <p:txBody>
            <a:bodyPr wrap="none" rtlCol="0">
              <a:spAutoFit/>
            </a:bodyPr>
            <a:lstStyle/>
            <a:p>
              <a:r>
                <a:rPr lang="en-US" sz="1200" dirty="0" smtClean="0"/>
                <a:t>1</a:t>
              </a:r>
              <a:endParaRPr lang="en-US" sz="1200" dirty="0"/>
            </a:p>
          </p:txBody>
        </p:sp>
      </p:grpSp>
      <p:grpSp>
        <p:nvGrpSpPr>
          <p:cNvPr id="245" name="Group 244"/>
          <p:cNvGrpSpPr/>
          <p:nvPr/>
        </p:nvGrpSpPr>
        <p:grpSpPr>
          <a:xfrm>
            <a:off x="5371922" y="4997105"/>
            <a:ext cx="3247341" cy="597383"/>
            <a:chOff x="5371922" y="4997105"/>
            <a:chExt cx="3247341" cy="597383"/>
          </a:xfrm>
        </p:grpSpPr>
        <p:grpSp>
          <p:nvGrpSpPr>
            <p:cNvPr id="140" name="Group 139"/>
            <p:cNvGrpSpPr/>
            <p:nvPr/>
          </p:nvGrpSpPr>
          <p:grpSpPr>
            <a:xfrm>
              <a:off x="5371922" y="5057060"/>
              <a:ext cx="3234174" cy="537428"/>
              <a:chOff x="5453995" y="4842025"/>
              <a:chExt cx="3234174" cy="721795"/>
            </a:xfrm>
          </p:grpSpPr>
          <p:sp>
            <p:nvSpPr>
              <p:cNvPr id="164" name="Oval 163"/>
              <p:cNvSpPr/>
              <p:nvPr/>
            </p:nvSpPr>
            <p:spPr>
              <a:xfrm>
                <a:off x="5453995" y="5157760"/>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165" name="Oval 164"/>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166" name="Straight Connector 165"/>
              <p:cNvCxnSpPr>
                <a:stCxn id="164" idx="0"/>
                <a:endCxn id="173"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165" idx="0"/>
                <a:endCxn id="174"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6323396" y="51460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169" name="Oval 168"/>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170" name="Straight Connector 169"/>
              <p:cNvCxnSpPr>
                <a:stCxn id="168" idx="0"/>
                <a:endCxn id="177"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69" idx="0"/>
                <a:endCxn id="178"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240" name="TextBox 239"/>
            <p:cNvSpPr txBox="1"/>
            <p:nvPr/>
          </p:nvSpPr>
          <p:spPr>
            <a:xfrm>
              <a:off x="5634795" y="5020014"/>
              <a:ext cx="262662" cy="276999"/>
            </a:xfrm>
            <a:prstGeom prst="rect">
              <a:avLst/>
            </a:prstGeom>
            <a:noFill/>
          </p:spPr>
          <p:txBody>
            <a:bodyPr wrap="none" rtlCol="0">
              <a:spAutoFit/>
            </a:bodyPr>
            <a:lstStyle/>
            <a:p>
              <a:r>
                <a:rPr lang="en-US" sz="1200" dirty="0"/>
                <a:t>0</a:t>
              </a:r>
              <a:endParaRPr lang="en-US" sz="1200" dirty="0"/>
            </a:p>
          </p:txBody>
        </p:sp>
        <p:sp>
          <p:nvSpPr>
            <p:cNvPr id="241" name="TextBox 240"/>
            <p:cNvSpPr txBox="1"/>
            <p:nvPr/>
          </p:nvSpPr>
          <p:spPr>
            <a:xfrm>
              <a:off x="6510931" y="5008560"/>
              <a:ext cx="262662" cy="276999"/>
            </a:xfrm>
            <a:prstGeom prst="rect">
              <a:avLst/>
            </a:prstGeom>
            <a:noFill/>
          </p:spPr>
          <p:txBody>
            <a:bodyPr wrap="none" rtlCol="0">
              <a:spAutoFit/>
            </a:bodyPr>
            <a:lstStyle/>
            <a:p>
              <a:r>
                <a:rPr lang="en-US" sz="1200" dirty="0"/>
                <a:t>0</a:t>
              </a:r>
              <a:endParaRPr lang="en-US" sz="1200" dirty="0"/>
            </a:p>
          </p:txBody>
        </p:sp>
        <p:sp>
          <p:nvSpPr>
            <p:cNvPr id="242" name="TextBox 241"/>
            <p:cNvSpPr txBox="1"/>
            <p:nvPr/>
          </p:nvSpPr>
          <p:spPr>
            <a:xfrm>
              <a:off x="7428034" y="5024415"/>
              <a:ext cx="262662" cy="276999"/>
            </a:xfrm>
            <a:prstGeom prst="rect">
              <a:avLst/>
            </a:prstGeom>
            <a:noFill/>
          </p:spPr>
          <p:txBody>
            <a:bodyPr wrap="none" rtlCol="0">
              <a:spAutoFit/>
            </a:bodyPr>
            <a:lstStyle/>
            <a:p>
              <a:r>
                <a:rPr lang="en-US" sz="1200" dirty="0"/>
                <a:t>1</a:t>
              </a:r>
              <a:endParaRPr lang="en-US" sz="1200" dirty="0"/>
            </a:p>
          </p:txBody>
        </p:sp>
        <p:sp>
          <p:nvSpPr>
            <p:cNvPr id="243" name="TextBox 242"/>
            <p:cNvSpPr txBox="1"/>
            <p:nvPr/>
          </p:nvSpPr>
          <p:spPr>
            <a:xfrm>
              <a:off x="8356601" y="4997105"/>
              <a:ext cx="262662" cy="276999"/>
            </a:xfrm>
            <a:prstGeom prst="rect">
              <a:avLst/>
            </a:prstGeom>
            <a:noFill/>
          </p:spPr>
          <p:txBody>
            <a:bodyPr wrap="none" rtlCol="0">
              <a:spAutoFit/>
            </a:bodyPr>
            <a:lstStyle/>
            <a:p>
              <a:r>
                <a:rPr lang="en-US" sz="1200" dirty="0" smtClean="0"/>
                <a:t>1</a:t>
              </a:r>
              <a:endParaRPr lang="en-US" sz="1200" dirty="0"/>
            </a:p>
          </p:txBody>
        </p:sp>
      </p:grpSp>
      <p:grpSp>
        <p:nvGrpSpPr>
          <p:cNvPr id="251" name="Group 250"/>
          <p:cNvGrpSpPr/>
          <p:nvPr/>
        </p:nvGrpSpPr>
        <p:grpSpPr>
          <a:xfrm>
            <a:off x="3864475" y="6141887"/>
            <a:ext cx="5186135" cy="595417"/>
            <a:chOff x="3864475" y="6141887"/>
            <a:chExt cx="5186135" cy="595417"/>
          </a:xfrm>
        </p:grpSpPr>
        <p:grpSp>
          <p:nvGrpSpPr>
            <p:cNvPr id="235" name="Group 234"/>
            <p:cNvGrpSpPr/>
            <p:nvPr/>
          </p:nvGrpSpPr>
          <p:grpSpPr>
            <a:xfrm>
              <a:off x="3864475" y="6183685"/>
              <a:ext cx="5186135" cy="553619"/>
              <a:chOff x="3864475" y="6183685"/>
              <a:chExt cx="5186135" cy="553619"/>
            </a:xfrm>
          </p:grpSpPr>
          <p:sp>
            <p:nvSpPr>
              <p:cNvPr id="213" name="Oval 212"/>
              <p:cNvSpPr/>
              <p:nvPr/>
            </p:nvSpPr>
            <p:spPr>
              <a:xfrm>
                <a:off x="4883824" y="6416084"/>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214" name="Oval 213"/>
              <p:cNvSpPr/>
              <p:nvPr/>
            </p:nvSpPr>
            <p:spPr>
              <a:xfrm>
                <a:off x="5816431" y="6431571"/>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215" name="Oval 214"/>
              <p:cNvSpPr/>
              <p:nvPr/>
            </p:nvSpPr>
            <p:spPr>
              <a:xfrm>
                <a:off x="6701001" y="6431570"/>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sp>
            <p:nvSpPr>
              <p:cNvPr id="216" name="Oval 215"/>
              <p:cNvSpPr/>
              <p:nvPr/>
            </p:nvSpPr>
            <p:spPr>
              <a:xfrm>
                <a:off x="7612546" y="6434963"/>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9</a:t>
                </a:r>
                <a:endParaRPr lang="en-US" sz="1200" dirty="0">
                  <a:solidFill>
                    <a:srgbClr val="000000"/>
                  </a:solidFill>
                </a:endParaRPr>
              </a:p>
            </p:txBody>
          </p:sp>
          <p:sp>
            <p:nvSpPr>
              <p:cNvPr id="217" name="Oval 216"/>
              <p:cNvSpPr/>
              <p:nvPr/>
            </p:nvSpPr>
            <p:spPr>
              <a:xfrm>
                <a:off x="8545133" y="6426264"/>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cxnSp>
            <p:nvCxnSpPr>
              <p:cNvPr id="219" name="Straight Connector 218"/>
              <p:cNvCxnSpPr>
                <a:stCxn id="142" idx="4"/>
                <a:endCxn id="213" idx="0"/>
              </p:cNvCxnSpPr>
              <p:nvPr/>
            </p:nvCxnSpPr>
            <p:spPr>
              <a:xfrm>
                <a:off x="5134368" y="6183685"/>
                <a:ext cx="2195" cy="23239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43" idx="4"/>
                <a:endCxn id="214" idx="0"/>
              </p:cNvCxnSpPr>
              <p:nvPr/>
            </p:nvCxnSpPr>
            <p:spPr>
              <a:xfrm>
                <a:off x="6066975" y="6199172"/>
                <a:ext cx="2195" cy="23239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44" idx="4"/>
                <a:endCxn id="215" idx="0"/>
              </p:cNvCxnSpPr>
              <p:nvPr/>
            </p:nvCxnSpPr>
            <p:spPr>
              <a:xfrm>
                <a:off x="6951545" y="6199171"/>
                <a:ext cx="2195" cy="23239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145" idx="4"/>
                <a:endCxn id="216" idx="0"/>
              </p:cNvCxnSpPr>
              <p:nvPr/>
            </p:nvCxnSpPr>
            <p:spPr>
              <a:xfrm>
                <a:off x="7863090" y="6202564"/>
                <a:ext cx="2195" cy="23239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146" idx="4"/>
                <a:endCxn id="217" idx="0"/>
              </p:cNvCxnSpPr>
              <p:nvPr/>
            </p:nvCxnSpPr>
            <p:spPr>
              <a:xfrm>
                <a:off x="8795677" y="6193865"/>
                <a:ext cx="2195" cy="2323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3864475" y="6349918"/>
                <a:ext cx="1063712" cy="369332"/>
              </a:xfrm>
              <a:prstGeom prst="rect">
                <a:avLst/>
              </a:prstGeom>
              <a:noFill/>
            </p:spPr>
            <p:txBody>
              <a:bodyPr wrap="square" rtlCol="0">
                <a:spAutoFit/>
              </a:bodyPr>
              <a:lstStyle/>
              <a:p>
                <a:r>
                  <a:rPr lang="en-US" dirty="0"/>
                  <a:t>g</a:t>
                </a:r>
                <a:r>
                  <a:rPr lang="en-US" dirty="0" smtClean="0"/>
                  <a:t>rad*</a:t>
                </a:r>
                <a:r>
                  <a:rPr lang="en-US" dirty="0" err="1" smtClean="0"/>
                  <a:t>inp</a:t>
                </a:r>
                <a:endParaRPr lang="en-US" dirty="0"/>
              </a:p>
            </p:txBody>
          </p:sp>
        </p:grpSp>
        <p:sp>
          <p:nvSpPr>
            <p:cNvPr id="246" name="TextBox 245"/>
            <p:cNvSpPr txBox="1"/>
            <p:nvPr/>
          </p:nvSpPr>
          <p:spPr>
            <a:xfrm>
              <a:off x="5131736" y="6141887"/>
              <a:ext cx="262662" cy="276999"/>
            </a:xfrm>
            <a:prstGeom prst="rect">
              <a:avLst/>
            </a:prstGeom>
            <a:noFill/>
          </p:spPr>
          <p:txBody>
            <a:bodyPr wrap="none" rtlCol="0">
              <a:spAutoFit/>
            </a:bodyPr>
            <a:lstStyle/>
            <a:p>
              <a:r>
                <a:rPr lang="en-US" sz="1200" dirty="0"/>
                <a:t>2</a:t>
              </a:r>
              <a:endParaRPr lang="en-US" sz="1200" dirty="0"/>
            </a:p>
          </p:txBody>
        </p:sp>
        <p:sp>
          <p:nvSpPr>
            <p:cNvPr id="247" name="TextBox 246"/>
            <p:cNvSpPr txBox="1"/>
            <p:nvPr/>
          </p:nvSpPr>
          <p:spPr>
            <a:xfrm>
              <a:off x="6062494" y="6171396"/>
              <a:ext cx="262662" cy="276999"/>
            </a:xfrm>
            <a:prstGeom prst="rect">
              <a:avLst/>
            </a:prstGeom>
            <a:noFill/>
          </p:spPr>
          <p:txBody>
            <a:bodyPr wrap="none" rtlCol="0">
              <a:spAutoFit/>
            </a:bodyPr>
            <a:lstStyle/>
            <a:p>
              <a:r>
                <a:rPr lang="en-US" sz="1200" dirty="0" smtClean="0"/>
                <a:t>1</a:t>
              </a:r>
              <a:endParaRPr lang="en-US" sz="1200" dirty="0"/>
            </a:p>
          </p:txBody>
        </p:sp>
        <p:sp>
          <p:nvSpPr>
            <p:cNvPr id="248" name="TextBox 247"/>
            <p:cNvSpPr txBox="1"/>
            <p:nvPr/>
          </p:nvSpPr>
          <p:spPr>
            <a:xfrm>
              <a:off x="6952286" y="6173596"/>
              <a:ext cx="262662" cy="276999"/>
            </a:xfrm>
            <a:prstGeom prst="rect">
              <a:avLst/>
            </a:prstGeom>
            <a:noFill/>
          </p:spPr>
          <p:txBody>
            <a:bodyPr wrap="none" rtlCol="0">
              <a:spAutoFit/>
            </a:bodyPr>
            <a:lstStyle/>
            <a:p>
              <a:r>
                <a:rPr lang="en-US" sz="1200" dirty="0"/>
                <a:t>2</a:t>
              </a:r>
              <a:endParaRPr lang="en-US" sz="1200" dirty="0"/>
            </a:p>
          </p:txBody>
        </p:sp>
        <p:sp>
          <p:nvSpPr>
            <p:cNvPr id="249" name="TextBox 248"/>
            <p:cNvSpPr txBox="1"/>
            <p:nvPr/>
          </p:nvSpPr>
          <p:spPr>
            <a:xfrm>
              <a:off x="7869387" y="6189450"/>
              <a:ext cx="262662" cy="276999"/>
            </a:xfrm>
            <a:prstGeom prst="rect">
              <a:avLst/>
            </a:prstGeom>
            <a:noFill/>
          </p:spPr>
          <p:txBody>
            <a:bodyPr wrap="none" rtlCol="0">
              <a:spAutoFit/>
            </a:bodyPr>
            <a:lstStyle/>
            <a:p>
              <a:r>
                <a:rPr lang="en-US" sz="1200" dirty="0" smtClean="0"/>
                <a:t>1</a:t>
              </a:r>
              <a:endParaRPr lang="en-US" sz="1200" dirty="0"/>
            </a:p>
          </p:txBody>
        </p:sp>
        <p:sp>
          <p:nvSpPr>
            <p:cNvPr id="250" name="TextBox 249"/>
            <p:cNvSpPr txBox="1"/>
            <p:nvPr/>
          </p:nvSpPr>
          <p:spPr>
            <a:xfrm>
              <a:off x="8786489" y="6177996"/>
              <a:ext cx="262662" cy="276999"/>
            </a:xfrm>
            <a:prstGeom prst="rect">
              <a:avLst/>
            </a:prstGeom>
            <a:noFill/>
          </p:spPr>
          <p:txBody>
            <a:bodyPr wrap="none" rtlCol="0">
              <a:spAutoFit/>
            </a:bodyPr>
            <a:lstStyle/>
            <a:p>
              <a:r>
                <a:rPr lang="en-US" sz="1200" dirty="0" smtClean="0"/>
                <a:t>1</a:t>
              </a:r>
              <a:endParaRPr lang="en-US" sz="1200" dirty="0"/>
            </a:p>
          </p:txBody>
        </p:sp>
      </p:grpSp>
      <p:grpSp>
        <p:nvGrpSpPr>
          <p:cNvPr id="495" name="Group 494"/>
          <p:cNvGrpSpPr/>
          <p:nvPr/>
        </p:nvGrpSpPr>
        <p:grpSpPr>
          <a:xfrm>
            <a:off x="2047873" y="136547"/>
            <a:ext cx="4634474" cy="2840146"/>
            <a:chOff x="40528" y="2075493"/>
            <a:chExt cx="4634474" cy="4287704"/>
          </a:xfrm>
        </p:grpSpPr>
        <p:grpSp>
          <p:nvGrpSpPr>
            <p:cNvPr id="429" name="Group 428"/>
            <p:cNvGrpSpPr/>
            <p:nvPr/>
          </p:nvGrpSpPr>
          <p:grpSpPr>
            <a:xfrm>
              <a:off x="508216" y="5931781"/>
              <a:ext cx="4166786" cy="431416"/>
              <a:chOff x="508216" y="5931781"/>
              <a:chExt cx="4166786" cy="431416"/>
            </a:xfrm>
          </p:grpSpPr>
          <p:sp>
            <p:nvSpPr>
              <p:cNvPr id="430" name="Oval 429"/>
              <p:cNvSpPr/>
              <p:nvPr/>
            </p:nvSpPr>
            <p:spPr>
              <a:xfrm>
                <a:off x="508216" y="59317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2</a:t>
                </a:r>
                <a:endParaRPr lang="en-US" sz="1200" dirty="0">
                  <a:solidFill>
                    <a:schemeClr val="tx1"/>
                  </a:solidFill>
                </a:endParaRPr>
              </a:p>
            </p:txBody>
          </p:sp>
          <p:sp>
            <p:nvSpPr>
              <p:cNvPr id="431" name="Oval 430"/>
              <p:cNvSpPr/>
              <p:nvPr/>
            </p:nvSpPr>
            <p:spPr>
              <a:xfrm>
                <a:off x="1440823" y="59525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432" name="Oval 431"/>
              <p:cNvSpPr/>
              <p:nvPr/>
            </p:nvSpPr>
            <p:spPr>
              <a:xfrm>
                <a:off x="2325393" y="59525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sp>
            <p:nvSpPr>
              <p:cNvPr id="433" name="Oval 432"/>
              <p:cNvSpPr/>
              <p:nvPr/>
            </p:nvSpPr>
            <p:spPr>
              <a:xfrm>
                <a:off x="3236938" y="59571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434" name="Oval 433"/>
              <p:cNvSpPr/>
              <p:nvPr/>
            </p:nvSpPr>
            <p:spPr>
              <a:xfrm>
                <a:off x="4169525" y="59454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grpSp>
        <p:grpSp>
          <p:nvGrpSpPr>
            <p:cNvPr id="435" name="Group 434"/>
            <p:cNvGrpSpPr/>
            <p:nvPr/>
          </p:nvGrpSpPr>
          <p:grpSpPr>
            <a:xfrm>
              <a:off x="40528" y="5117088"/>
              <a:ext cx="4381736" cy="840049"/>
              <a:chOff x="40528" y="5117088"/>
              <a:chExt cx="4381736" cy="840049"/>
            </a:xfrm>
          </p:grpSpPr>
          <p:sp>
            <p:nvSpPr>
              <p:cNvPr id="436" name="Oval 435"/>
              <p:cNvSpPr/>
              <p:nvPr/>
            </p:nvSpPr>
            <p:spPr>
              <a:xfrm>
                <a:off x="998509" y="5140460"/>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437" name="Oval 436"/>
              <p:cNvSpPr/>
              <p:nvPr/>
            </p:nvSpPr>
            <p:spPr>
              <a:xfrm>
                <a:off x="2794620" y="51287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438" name="Oval 437"/>
              <p:cNvSpPr/>
              <p:nvPr/>
            </p:nvSpPr>
            <p:spPr>
              <a:xfrm>
                <a:off x="1867910" y="51287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-3</a:t>
                </a:r>
                <a:endParaRPr lang="en-US" sz="1200" dirty="0">
                  <a:solidFill>
                    <a:srgbClr val="000000"/>
                  </a:solidFill>
                </a:endParaRPr>
              </a:p>
            </p:txBody>
          </p:sp>
          <p:sp>
            <p:nvSpPr>
              <p:cNvPr id="439" name="Oval 438"/>
              <p:cNvSpPr/>
              <p:nvPr/>
            </p:nvSpPr>
            <p:spPr>
              <a:xfrm>
                <a:off x="3727206" y="51170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440" name="Straight Connector 439"/>
              <p:cNvCxnSpPr>
                <a:stCxn id="430" idx="0"/>
                <a:endCxn id="436" idx="4"/>
              </p:cNvCxnSpPr>
              <p:nvPr/>
            </p:nvCxnSpPr>
            <p:spPr>
              <a:xfrm flipV="1">
                <a:off x="760955" y="55465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a:stCxn id="431" idx="0"/>
                <a:endCxn id="436" idx="4"/>
              </p:cNvCxnSpPr>
              <p:nvPr/>
            </p:nvCxnSpPr>
            <p:spPr>
              <a:xfrm flipH="1" flipV="1">
                <a:off x="1251249" y="55465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431" idx="0"/>
                <a:endCxn id="438" idx="4"/>
              </p:cNvCxnSpPr>
              <p:nvPr/>
            </p:nvCxnSpPr>
            <p:spPr>
              <a:xfrm flipV="1">
                <a:off x="1693563" y="55348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432" idx="0"/>
                <a:endCxn id="438" idx="4"/>
              </p:cNvCxnSpPr>
              <p:nvPr/>
            </p:nvCxnSpPr>
            <p:spPr>
              <a:xfrm flipH="1" flipV="1">
                <a:off x="2120649" y="55348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432" idx="0"/>
                <a:endCxn id="437" idx="4"/>
              </p:cNvCxnSpPr>
              <p:nvPr/>
            </p:nvCxnSpPr>
            <p:spPr>
              <a:xfrm flipV="1">
                <a:off x="2578132" y="55348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433" idx="0"/>
                <a:endCxn id="437" idx="4"/>
              </p:cNvCxnSpPr>
              <p:nvPr/>
            </p:nvCxnSpPr>
            <p:spPr>
              <a:xfrm flipH="1" flipV="1">
                <a:off x="3047360" y="55348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433" idx="0"/>
                <a:endCxn id="439" idx="4"/>
              </p:cNvCxnSpPr>
              <p:nvPr/>
            </p:nvCxnSpPr>
            <p:spPr>
              <a:xfrm flipV="1">
                <a:off x="3489677" y="55231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434" idx="0"/>
                <a:endCxn id="439" idx="4"/>
              </p:cNvCxnSpPr>
              <p:nvPr/>
            </p:nvCxnSpPr>
            <p:spPr>
              <a:xfrm flipH="1" flipV="1">
                <a:off x="3979945" y="55231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48" name="TextBox 447"/>
              <p:cNvSpPr txBox="1"/>
              <p:nvPr/>
            </p:nvSpPr>
            <p:spPr>
              <a:xfrm>
                <a:off x="676702" y="5541963"/>
                <a:ext cx="312906" cy="276999"/>
              </a:xfrm>
              <a:prstGeom prst="rect">
                <a:avLst/>
              </a:prstGeom>
              <a:noFill/>
            </p:spPr>
            <p:txBody>
              <a:bodyPr wrap="none" rtlCol="0">
                <a:spAutoFit/>
              </a:bodyPr>
              <a:lstStyle/>
              <a:p>
                <a:r>
                  <a:rPr lang="en-US" sz="1200" dirty="0" smtClean="0"/>
                  <a:t>-2</a:t>
                </a:r>
                <a:endParaRPr lang="en-US" sz="1200" dirty="0"/>
              </a:p>
            </p:txBody>
          </p:sp>
          <p:sp>
            <p:nvSpPr>
              <p:cNvPr id="449" name="TextBox 448"/>
              <p:cNvSpPr txBox="1"/>
              <p:nvPr/>
            </p:nvSpPr>
            <p:spPr>
              <a:xfrm>
                <a:off x="1103818" y="5546520"/>
                <a:ext cx="409430" cy="333023"/>
              </a:xfrm>
              <a:prstGeom prst="rect">
                <a:avLst/>
              </a:prstGeom>
              <a:noFill/>
            </p:spPr>
            <p:txBody>
              <a:bodyPr wrap="none" rtlCol="0">
                <a:spAutoFit/>
              </a:bodyPr>
              <a:lstStyle/>
              <a:p>
                <a:r>
                  <a:rPr lang="en-US" sz="1200" dirty="0"/>
                  <a:t>2</a:t>
                </a:r>
              </a:p>
            </p:txBody>
          </p:sp>
          <p:sp>
            <p:nvSpPr>
              <p:cNvPr id="450" name="TextBox 449"/>
              <p:cNvSpPr txBox="1"/>
              <p:nvPr/>
            </p:nvSpPr>
            <p:spPr>
              <a:xfrm>
                <a:off x="1620272" y="5518592"/>
                <a:ext cx="262662" cy="276999"/>
              </a:xfrm>
              <a:prstGeom prst="rect">
                <a:avLst/>
              </a:prstGeom>
              <a:noFill/>
            </p:spPr>
            <p:txBody>
              <a:bodyPr wrap="none" rtlCol="0">
                <a:spAutoFit/>
              </a:bodyPr>
              <a:lstStyle/>
              <a:p>
                <a:r>
                  <a:rPr lang="en-US" sz="1200" dirty="0" smtClean="0"/>
                  <a:t>1</a:t>
                </a:r>
                <a:endParaRPr lang="en-US" sz="1200" dirty="0"/>
              </a:p>
            </p:txBody>
          </p:sp>
          <p:sp>
            <p:nvSpPr>
              <p:cNvPr id="451" name="TextBox 450"/>
              <p:cNvSpPr txBox="1"/>
              <p:nvPr/>
            </p:nvSpPr>
            <p:spPr>
              <a:xfrm>
                <a:off x="2018060" y="5523148"/>
                <a:ext cx="312906" cy="276999"/>
              </a:xfrm>
              <a:prstGeom prst="rect">
                <a:avLst/>
              </a:prstGeom>
              <a:noFill/>
            </p:spPr>
            <p:txBody>
              <a:bodyPr wrap="none" rtlCol="0">
                <a:spAutoFit/>
              </a:bodyPr>
              <a:lstStyle/>
              <a:p>
                <a:r>
                  <a:rPr lang="en-US" sz="1200" dirty="0" smtClean="0"/>
                  <a:t>-2</a:t>
                </a:r>
                <a:endParaRPr lang="en-US" sz="1200" dirty="0"/>
              </a:p>
            </p:txBody>
          </p:sp>
          <p:sp>
            <p:nvSpPr>
              <p:cNvPr id="452" name="TextBox 451"/>
              <p:cNvSpPr txBox="1"/>
              <p:nvPr/>
            </p:nvSpPr>
            <p:spPr>
              <a:xfrm>
                <a:off x="2532602" y="5511462"/>
                <a:ext cx="312906" cy="276999"/>
              </a:xfrm>
              <a:prstGeom prst="rect">
                <a:avLst/>
              </a:prstGeom>
              <a:noFill/>
            </p:spPr>
            <p:txBody>
              <a:bodyPr wrap="none" rtlCol="0">
                <a:spAutoFit/>
              </a:bodyPr>
              <a:lstStyle/>
              <a:p>
                <a:r>
                  <a:rPr lang="en-US" sz="1200" dirty="0" smtClean="0"/>
                  <a:t>-1</a:t>
                </a:r>
                <a:endParaRPr lang="en-US" sz="1200" dirty="0"/>
              </a:p>
            </p:txBody>
          </p:sp>
          <p:sp>
            <p:nvSpPr>
              <p:cNvPr id="453" name="TextBox 452"/>
              <p:cNvSpPr txBox="1"/>
              <p:nvPr/>
            </p:nvSpPr>
            <p:spPr>
              <a:xfrm>
                <a:off x="2949992" y="5516019"/>
                <a:ext cx="262662" cy="418179"/>
              </a:xfrm>
              <a:prstGeom prst="rect">
                <a:avLst/>
              </a:prstGeom>
              <a:noFill/>
            </p:spPr>
            <p:txBody>
              <a:bodyPr wrap="none" rtlCol="0">
                <a:spAutoFit/>
              </a:bodyPr>
              <a:lstStyle/>
              <a:p>
                <a:r>
                  <a:rPr lang="en-US" sz="1200" dirty="0" smtClean="0"/>
                  <a:t>3</a:t>
                </a:r>
                <a:endParaRPr lang="en-US" sz="1200" dirty="0"/>
              </a:p>
            </p:txBody>
          </p:sp>
          <p:sp>
            <p:nvSpPr>
              <p:cNvPr id="454" name="TextBox 453"/>
              <p:cNvSpPr txBox="1"/>
              <p:nvPr/>
            </p:nvSpPr>
            <p:spPr>
              <a:xfrm>
                <a:off x="3423085" y="5499776"/>
                <a:ext cx="312906" cy="276999"/>
              </a:xfrm>
              <a:prstGeom prst="rect">
                <a:avLst/>
              </a:prstGeom>
              <a:noFill/>
            </p:spPr>
            <p:txBody>
              <a:bodyPr wrap="none" rtlCol="0">
                <a:spAutoFit/>
              </a:bodyPr>
              <a:lstStyle/>
              <a:p>
                <a:r>
                  <a:rPr lang="en-US" sz="1200" dirty="0" smtClean="0"/>
                  <a:t>-3</a:t>
                </a:r>
                <a:endParaRPr lang="en-US" sz="1200" dirty="0"/>
              </a:p>
            </p:txBody>
          </p:sp>
          <p:sp>
            <p:nvSpPr>
              <p:cNvPr id="455" name="TextBox 454"/>
              <p:cNvSpPr txBox="1"/>
              <p:nvPr/>
            </p:nvSpPr>
            <p:spPr>
              <a:xfrm>
                <a:off x="3932115" y="5504334"/>
                <a:ext cx="409430" cy="333023"/>
              </a:xfrm>
              <a:prstGeom prst="rect">
                <a:avLst/>
              </a:prstGeom>
              <a:noFill/>
            </p:spPr>
            <p:txBody>
              <a:bodyPr wrap="none" rtlCol="0">
                <a:spAutoFit/>
              </a:bodyPr>
              <a:lstStyle/>
              <a:p>
                <a:r>
                  <a:rPr lang="en-US" sz="1200" dirty="0"/>
                  <a:t>4</a:t>
                </a:r>
              </a:p>
            </p:txBody>
          </p:sp>
          <p:sp>
            <p:nvSpPr>
              <p:cNvPr id="456" name="TextBox 455"/>
              <p:cNvSpPr txBox="1"/>
              <p:nvPr/>
            </p:nvSpPr>
            <p:spPr>
              <a:xfrm>
                <a:off x="40528" y="5412024"/>
                <a:ext cx="669554" cy="369332"/>
              </a:xfrm>
              <a:prstGeom prst="rect">
                <a:avLst/>
              </a:prstGeom>
              <a:noFill/>
            </p:spPr>
            <p:txBody>
              <a:bodyPr wrap="square" rtlCol="0">
                <a:spAutoFit/>
              </a:bodyPr>
              <a:lstStyle/>
              <a:p>
                <a:r>
                  <a:rPr lang="en-US" dirty="0" err="1" smtClean="0"/>
                  <a:t>conv</a:t>
                </a:r>
                <a:endParaRPr lang="en-US" dirty="0"/>
              </a:p>
            </p:txBody>
          </p:sp>
        </p:grpSp>
        <p:grpSp>
          <p:nvGrpSpPr>
            <p:cNvPr id="457" name="Group 456"/>
            <p:cNvGrpSpPr/>
            <p:nvPr/>
          </p:nvGrpSpPr>
          <p:grpSpPr>
            <a:xfrm>
              <a:off x="67463" y="4418665"/>
              <a:ext cx="4163556" cy="721795"/>
              <a:chOff x="67463" y="4418665"/>
              <a:chExt cx="4163556" cy="721795"/>
            </a:xfrm>
          </p:grpSpPr>
          <p:sp>
            <p:nvSpPr>
              <p:cNvPr id="458" name="Oval 457"/>
              <p:cNvSpPr/>
              <p:nvPr/>
            </p:nvSpPr>
            <p:spPr>
              <a:xfrm>
                <a:off x="996840" y="44303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459" name="Oval 458"/>
              <p:cNvSpPr/>
              <p:nvPr/>
            </p:nvSpPr>
            <p:spPr>
              <a:xfrm>
                <a:off x="2792952"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460" name="Straight Connector 459"/>
              <p:cNvCxnSpPr>
                <a:stCxn id="436" idx="0"/>
                <a:endCxn id="458" idx="4"/>
              </p:cNvCxnSpPr>
              <p:nvPr/>
            </p:nvCxnSpPr>
            <p:spPr>
              <a:xfrm flipH="1" flipV="1">
                <a:off x="1249579" y="48364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437" idx="0"/>
                <a:endCxn id="459" idx="4"/>
              </p:cNvCxnSpPr>
              <p:nvPr/>
            </p:nvCxnSpPr>
            <p:spPr>
              <a:xfrm flipH="1" flipV="1">
                <a:off x="3045691" y="48247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62" name="Oval 461"/>
              <p:cNvSpPr/>
              <p:nvPr/>
            </p:nvSpPr>
            <p:spPr>
              <a:xfrm>
                <a:off x="1866244"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463" name="Oval 462"/>
              <p:cNvSpPr/>
              <p:nvPr/>
            </p:nvSpPr>
            <p:spPr>
              <a:xfrm>
                <a:off x="3725542" y="442322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464" name="Straight Connector 463"/>
              <p:cNvCxnSpPr>
                <a:stCxn id="438" idx="0"/>
                <a:endCxn id="462" idx="4"/>
              </p:cNvCxnSpPr>
              <p:nvPr/>
            </p:nvCxnSpPr>
            <p:spPr>
              <a:xfrm flipH="1" flipV="1">
                <a:off x="2118983" y="48247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439" idx="0"/>
                <a:endCxn id="463" idx="4"/>
              </p:cNvCxnSpPr>
              <p:nvPr/>
            </p:nvCxnSpPr>
            <p:spPr>
              <a:xfrm flipH="1" flipV="1">
                <a:off x="3978281" y="48292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66" name="TextBox 465"/>
              <p:cNvSpPr txBox="1"/>
              <p:nvPr/>
            </p:nvSpPr>
            <p:spPr>
              <a:xfrm>
                <a:off x="67463" y="4575714"/>
                <a:ext cx="554246" cy="557573"/>
              </a:xfrm>
              <a:prstGeom prst="rect">
                <a:avLst/>
              </a:prstGeom>
              <a:noFill/>
            </p:spPr>
            <p:txBody>
              <a:bodyPr wrap="none" rtlCol="0">
                <a:spAutoFit/>
              </a:bodyPr>
              <a:lstStyle/>
              <a:p>
                <a:r>
                  <a:rPr lang="en-US" dirty="0" err="1" smtClean="0"/>
                  <a:t>relu</a:t>
                </a:r>
                <a:endParaRPr lang="en-US" dirty="0" smtClean="0"/>
              </a:p>
            </p:txBody>
          </p:sp>
        </p:grpSp>
        <p:grpSp>
          <p:nvGrpSpPr>
            <p:cNvPr id="467" name="Group 466"/>
            <p:cNvGrpSpPr/>
            <p:nvPr/>
          </p:nvGrpSpPr>
          <p:grpSpPr>
            <a:xfrm>
              <a:off x="86850" y="3606544"/>
              <a:ext cx="3891431" cy="823807"/>
              <a:chOff x="86850" y="3606544"/>
              <a:chExt cx="3891431" cy="823807"/>
            </a:xfrm>
          </p:grpSpPr>
          <p:sp>
            <p:nvSpPr>
              <p:cNvPr id="468" name="Oval 467"/>
              <p:cNvSpPr/>
              <p:nvPr/>
            </p:nvSpPr>
            <p:spPr>
              <a:xfrm>
                <a:off x="1873790" y="3606544"/>
                <a:ext cx="505477" cy="406060"/>
              </a:xfrm>
              <a:prstGeom prst="ellipse">
                <a:avLst/>
              </a:pr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cxnSp>
            <p:nvCxnSpPr>
              <p:cNvPr id="469" name="Straight Connector 468"/>
              <p:cNvCxnSpPr>
                <a:stCxn id="458" idx="0"/>
                <a:endCxn id="468" idx="4"/>
              </p:cNvCxnSpPr>
              <p:nvPr/>
            </p:nvCxnSpPr>
            <p:spPr>
              <a:xfrm flipV="1">
                <a:off x="1249579" y="40126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62" idx="0"/>
                <a:endCxn id="468" idx="4"/>
              </p:cNvCxnSpPr>
              <p:nvPr/>
            </p:nvCxnSpPr>
            <p:spPr>
              <a:xfrm flipV="1">
                <a:off x="2118983" y="40126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59" idx="0"/>
                <a:endCxn id="468" idx="4"/>
              </p:cNvCxnSpPr>
              <p:nvPr/>
            </p:nvCxnSpPr>
            <p:spPr>
              <a:xfrm flipH="1" flipV="1">
                <a:off x="2126529" y="40126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2" name="Oval 471"/>
              <p:cNvSpPr/>
              <p:nvPr/>
            </p:nvSpPr>
            <p:spPr>
              <a:xfrm>
                <a:off x="2785299" y="36273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473" name="Straight Connector 472"/>
              <p:cNvCxnSpPr>
                <a:stCxn id="462" idx="0"/>
                <a:endCxn id="472" idx="4"/>
              </p:cNvCxnSpPr>
              <p:nvPr/>
            </p:nvCxnSpPr>
            <p:spPr>
              <a:xfrm flipV="1">
                <a:off x="2118983" y="40334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459" idx="0"/>
                <a:endCxn id="472" idx="4"/>
              </p:cNvCxnSpPr>
              <p:nvPr/>
            </p:nvCxnSpPr>
            <p:spPr>
              <a:xfrm flipH="1" flipV="1">
                <a:off x="3038038" y="40334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a:stCxn id="463" idx="0"/>
                <a:endCxn id="472" idx="4"/>
              </p:cNvCxnSpPr>
              <p:nvPr/>
            </p:nvCxnSpPr>
            <p:spPr>
              <a:xfrm flipH="1" flipV="1">
                <a:off x="3038038" y="40334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6" name="TextBox 475"/>
              <p:cNvSpPr txBox="1"/>
              <p:nvPr/>
            </p:nvSpPr>
            <p:spPr>
              <a:xfrm>
                <a:off x="86850" y="3848509"/>
                <a:ext cx="633507" cy="369332"/>
              </a:xfrm>
              <a:prstGeom prst="rect">
                <a:avLst/>
              </a:prstGeom>
              <a:noFill/>
            </p:spPr>
            <p:txBody>
              <a:bodyPr wrap="none" rtlCol="0">
                <a:spAutoFit/>
              </a:bodyPr>
              <a:lstStyle/>
              <a:p>
                <a:r>
                  <a:rPr lang="en-US" dirty="0" err="1" smtClean="0"/>
                  <a:t>conv</a:t>
                </a:r>
                <a:endParaRPr lang="en-US" dirty="0"/>
              </a:p>
            </p:txBody>
          </p:sp>
          <p:sp>
            <p:nvSpPr>
              <p:cNvPr id="477" name="TextBox 476"/>
              <p:cNvSpPr txBox="1"/>
              <p:nvPr/>
            </p:nvSpPr>
            <p:spPr>
              <a:xfrm>
                <a:off x="1631560" y="3877030"/>
                <a:ext cx="262662" cy="276999"/>
              </a:xfrm>
              <a:prstGeom prst="rect">
                <a:avLst/>
              </a:prstGeom>
              <a:noFill/>
            </p:spPr>
            <p:txBody>
              <a:bodyPr wrap="none" rtlCol="0">
                <a:spAutoFit/>
              </a:bodyPr>
              <a:lstStyle/>
              <a:p>
                <a:r>
                  <a:rPr lang="en-US" sz="1200" dirty="0" smtClean="0"/>
                  <a:t>1</a:t>
                </a:r>
                <a:endParaRPr lang="en-US" sz="1200" dirty="0"/>
              </a:p>
            </p:txBody>
          </p:sp>
          <p:sp>
            <p:nvSpPr>
              <p:cNvPr id="478" name="TextBox 477"/>
              <p:cNvSpPr txBox="1"/>
              <p:nvPr/>
            </p:nvSpPr>
            <p:spPr>
              <a:xfrm>
                <a:off x="1892045" y="4042940"/>
                <a:ext cx="312906" cy="276999"/>
              </a:xfrm>
              <a:prstGeom prst="rect">
                <a:avLst/>
              </a:prstGeom>
              <a:noFill/>
            </p:spPr>
            <p:txBody>
              <a:bodyPr wrap="none" rtlCol="0">
                <a:spAutoFit/>
              </a:bodyPr>
              <a:lstStyle/>
              <a:p>
                <a:r>
                  <a:rPr lang="en-US" sz="1200" dirty="0" smtClean="0"/>
                  <a:t>-1</a:t>
                </a:r>
                <a:endParaRPr lang="en-US" sz="1200" dirty="0"/>
              </a:p>
            </p:txBody>
          </p:sp>
          <p:sp>
            <p:nvSpPr>
              <p:cNvPr id="479" name="TextBox 478"/>
              <p:cNvSpPr txBox="1"/>
              <p:nvPr/>
            </p:nvSpPr>
            <p:spPr>
              <a:xfrm>
                <a:off x="2260632" y="3871100"/>
                <a:ext cx="262662" cy="276999"/>
              </a:xfrm>
              <a:prstGeom prst="rect">
                <a:avLst/>
              </a:prstGeom>
              <a:noFill/>
            </p:spPr>
            <p:txBody>
              <a:bodyPr wrap="none" rtlCol="0">
                <a:spAutoFit/>
              </a:bodyPr>
              <a:lstStyle/>
              <a:p>
                <a:r>
                  <a:rPr lang="en-US" sz="1200" dirty="0" smtClean="0"/>
                  <a:t>1</a:t>
                </a:r>
                <a:endParaRPr lang="en-US" sz="1200" dirty="0"/>
              </a:p>
            </p:txBody>
          </p:sp>
          <p:sp>
            <p:nvSpPr>
              <p:cNvPr id="480" name="TextBox 479"/>
              <p:cNvSpPr txBox="1"/>
              <p:nvPr/>
            </p:nvSpPr>
            <p:spPr>
              <a:xfrm>
                <a:off x="2642729" y="3901911"/>
                <a:ext cx="262662" cy="276999"/>
              </a:xfrm>
              <a:prstGeom prst="rect">
                <a:avLst/>
              </a:prstGeom>
              <a:noFill/>
            </p:spPr>
            <p:txBody>
              <a:bodyPr wrap="none" rtlCol="0">
                <a:spAutoFit/>
              </a:bodyPr>
              <a:lstStyle/>
              <a:p>
                <a:r>
                  <a:rPr lang="en-US" sz="1200" dirty="0" smtClean="0"/>
                  <a:t>1</a:t>
                </a:r>
                <a:endParaRPr lang="en-US" sz="1200" dirty="0"/>
              </a:p>
            </p:txBody>
          </p:sp>
          <p:sp>
            <p:nvSpPr>
              <p:cNvPr id="481" name="TextBox 480"/>
              <p:cNvSpPr txBox="1"/>
              <p:nvPr/>
            </p:nvSpPr>
            <p:spPr>
              <a:xfrm>
                <a:off x="2822295" y="4027291"/>
                <a:ext cx="262662" cy="276999"/>
              </a:xfrm>
              <a:prstGeom prst="rect">
                <a:avLst/>
              </a:prstGeom>
              <a:noFill/>
            </p:spPr>
            <p:txBody>
              <a:bodyPr wrap="none" rtlCol="0">
                <a:spAutoFit/>
              </a:bodyPr>
              <a:lstStyle/>
              <a:p>
                <a:r>
                  <a:rPr lang="en-US" sz="1200" dirty="0"/>
                  <a:t>2</a:t>
                </a:r>
                <a:endParaRPr lang="en-US" sz="1200" dirty="0"/>
              </a:p>
            </p:txBody>
          </p:sp>
          <p:sp>
            <p:nvSpPr>
              <p:cNvPr id="482" name="TextBox 481"/>
              <p:cNvSpPr txBox="1"/>
              <p:nvPr/>
            </p:nvSpPr>
            <p:spPr>
              <a:xfrm>
                <a:off x="3232273" y="3841243"/>
                <a:ext cx="312906" cy="276999"/>
              </a:xfrm>
              <a:prstGeom prst="rect">
                <a:avLst/>
              </a:prstGeom>
              <a:noFill/>
            </p:spPr>
            <p:txBody>
              <a:bodyPr wrap="none" rtlCol="0">
                <a:spAutoFit/>
              </a:bodyPr>
              <a:lstStyle/>
              <a:p>
                <a:r>
                  <a:rPr lang="en-US" sz="1200" dirty="0" smtClean="0"/>
                  <a:t>-1</a:t>
                </a:r>
                <a:endParaRPr lang="en-US" sz="1200" dirty="0"/>
              </a:p>
            </p:txBody>
          </p:sp>
        </p:grpSp>
        <p:grpSp>
          <p:nvGrpSpPr>
            <p:cNvPr id="483" name="Group 482"/>
            <p:cNvGrpSpPr/>
            <p:nvPr/>
          </p:nvGrpSpPr>
          <p:grpSpPr>
            <a:xfrm>
              <a:off x="106238" y="3002996"/>
              <a:ext cx="3174798" cy="624347"/>
              <a:chOff x="106238" y="3002996"/>
              <a:chExt cx="3174798" cy="624347"/>
            </a:xfrm>
          </p:grpSpPr>
          <p:sp>
            <p:nvSpPr>
              <p:cNvPr id="484" name="TextBox 483"/>
              <p:cNvSpPr txBox="1"/>
              <p:nvPr/>
            </p:nvSpPr>
            <p:spPr>
              <a:xfrm>
                <a:off x="106238" y="3002996"/>
                <a:ext cx="785531" cy="369332"/>
              </a:xfrm>
              <a:prstGeom prst="rect">
                <a:avLst/>
              </a:prstGeom>
              <a:noFill/>
            </p:spPr>
            <p:txBody>
              <a:bodyPr wrap="square" rtlCol="0">
                <a:spAutoFit/>
              </a:bodyPr>
              <a:lstStyle/>
              <a:p>
                <a:r>
                  <a:rPr lang="en-US" dirty="0" err="1" smtClean="0"/>
                  <a:t>relu</a:t>
                </a:r>
                <a:endParaRPr lang="en-US" dirty="0"/>
              </a:p>
            </p:txBody>
          </p:sp>
          <p:sp>
            <p:nvSpPr>
              <p:cNvPr id="485" name="Oval 484"/>
              <p:cNvSpPr/>
              <p:nvPr/>
            </p:nvSpPr>
            <p:spPr>
              <a:xfrm>
                <a:off x="1877562" y="30158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486" name="Oval 485"/>
              <p:cNvSpPr/>
              <p:nvPr/>
            </p:nvSpPr>
            <p:spPr>
              <a:xfrm>
                <a:off x="2775559" y="30096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487" name="Straight Connector 486"/>
              <p:cNvCxnSpPr>
                <a:stCxn id="468" idx="0"/>
                <a:endCxn id="485" idx="4"/>
              </p:cNvCxnSpPr>
              <p:nvPr/>
            </p:nvCxnSpPr>
            <p:spPr>
              <a:xfrm flipV="1">
                <a:off x="2126529" y="34219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472" idx="0"/>
                <a:endCxn id="486" idx="4"/>
              </p:cNvCxnSpPr>
              <p:nvPr/>
            </p:nvCxnSpPr>
            <p:spPr>
              <a:xfrm flipH="1" flipV="1">
                <a:off x="3028298" y="34157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489" name="Group 488"/>
            <p:cNvGrpSpPr/>
            <p:nvPr/>
          </p:nvGrpSpPr>
          <p:grpSpPr>
            <a:xfrm>
              <a:off x="150544" y="2213496"/>
              <a:ext cx="2877754" cy="802400"/>
              <a:chOff x="150544" y="2213496"/>
              <a:chExt cx="2877754" cy="802400"/>
            </a:xfrm>
          </p:grpSpPr>
          <p:sp>
            <p:nvSpPr>
              <p:cNvPr id="490" name="Oval 489"/>
              <p:cNvSpPr/>
              <p:nvPr/>
            </p:nvSpPr>
            <p:spPr>
              <a:xfrm>
                <a:off x="2371719" y="22134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491" name="Straight Connector 490"/>
              <p:cNvCxnSpPr>
                <a:stCxn id="485" idx="0"/>
                <a:endCxn id="490" idx="4"/>
              </p:cNvCxnSpPr>
              <p:nvPr/>
            </p:nvCxnSpPr>
            <p:spPr>
              <a:xfrm flipV="1">
                <a:off x="2130301" y="26195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486" idx="0"/>
                <a:endCxn id="490" idx="4"/>
              </p:cNvCxnSpPr>
              <p:nvPr/>
            </p:nvCxnSpPr>
            <p:spPr>
              <a:xfrm flipH="1" flipV="1">
                <a:off x="2624458" y="26195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93" name="TextBox 492"/>
              <p:cNvSpPr txBox="1"/>
              <p:nvPr/>
            </p:nvSpPr>
            <p:spPr>
              <a:xfrm>
                <a:off x="150544" y="2250228"/>
                <a:ext cx="785531" cy="369332"/>
              </a:xfrm>
              <a:prstGeom prst="rect">
                <a:avLst/>
              </a:prstGeom>
              <a:noFill/>
            </p:spPr>
            <p:txBody>
              <a:bodyPr wrap="square" rtlCol="0">
                <a:spAutoFit/>
              </a:bodyPr>
              <a:lstStyle/>
              <a:p>
                <a:r>
                  <a:rPr lang="en-US" dirty="0" smtClean="0"/>
                  <a:t>max</a:t>
                </a:r>
                <a:endParaRPr lang="en-US" dirty="0"/>
              </a:p>
            </p:txBody>
          </p:sp>
        </p:grpSp>
        <p:sp>
          <p:nvSpPr>
            <p:cNvPr id="494" name="TextBox 493"/>
            <p:cNvSpPr txBox="1"/>
            <p:nvPr/>
          </p:nvSpPr>
          <p:spPr>
            <a:xfrm>
              <a:off x="3045155" y="2075493"/>
              <a:ext cx="1462810" cy="557572"/>
            </a:xfrm>
            <a:prstGeom prst="rect">
              <a:avLst/>
            </a:prstGeom>
            <a:noFill/>
          </p:spPr>
          <p:txBody>
            <a:bodyPr wrap="none" rtlCol="0">
              <a:spAutoFit/>
            </a:bodyPr>
            <a:lstStyle/>
            <a:p>
              <a:r>
                <a:rPr lang="en-US" b="1" dirty="0" smtClean="0"/>
                <a:t>Forward pass</a:t>
              </a:r>
            </a:p>
          </p:txBody>
        </p:sp>
      </p:grpSp>
      <p:grpSp>
        <p:nvGrpSpPr>
          <p:cNvPr id="561" name="Group 560"/>
          <p:cNvGrpSpPr/>
          <p:nvPr/>
        </p:nvGrpSpPr>
        <p:grpSpPr>
          <a:xfrm>
            <a:off x="-68275" y="3113238"/>
            <a:ext cx="4560905" cy="3085930"/>
            <a:chOff x="4452878" y="2064038"/>
            <a:chExt cx="4677610" cy="4316459"/>
          </a:xfrm>
        </p:grpSpPr>
        <p:sp>
          <p:nvSpPr>
            <p:cNvPr id="496" name="Oval 495"/>
            <p:cNvSpPr/>
            <p:nvPr/>
          </p:nvSpPr>
          <p:spPr>
            <a:xfrm>
              <a:off x="6827205" y="22307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nvGrpSpPr>
            <p:cNvPr id="497" name="Group 496"/>
            <p:cNvGrpSpPr/>
            <p:nvPr/>
          </p:nvGrpSpPr>
          <p:grpSpPr>
            <a:xfrm>
              <a:off x="5134430" y="2348589"/>
              <a:ext cx="2602092" cy="1090667"/>
              <a:chOff x="5134430" y="2348589"/>
              <a:chExt cx="2602092" cy="1090667"/>
            </a:xfrm>
          </p:grpSpPr>
          <p:cxnSp>
            <p:nvCxnSpPr>
              <p:cNvPr id="498" name="Straight Connector 497"/>
              <p:cNvCxnSpPr>
                <a:stCxn id="500" idx="0"/>
                <a:endCxn id="496"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a:stCxn id="501" idx="0"/>
                <a:endCxn id="496"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0" name="Oval 499"/>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501" name="Oval 500"/>
              <p:cNvSpPr/>
              <p:nvPr/>
            </p:nvSpPr>
            <p:spPr>
              <a:xfrm>
                <a:off x="7231045" y="30269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502" name="TextBox 501"/>
              <p:cNvSpPr txBox="1"/>
              <p:nvPr/>
            </p:nvSpPr>
            <p:spPr>
              <a:xfrm>
                <a:off x="5134430" y="2348589"/>
                <a:ext cx="1682987" cy="646331"/>
              </a:xfrm>
              <a:prstGeom prst="rect">
                <a:avLst/>
              </a:prstGeom>
              <a:noFill/>
            </p:spPr>
            <p:txBody>
              <a:bodyPr wrap="square" rtlCol="0">
                <a:spAutoFit/>
              </a:bodyPr>
              <a:lstStyle/>
              <a:p>
                <a:r>
                  <a:rPr lang="en-US" dirty="0" smtClean="0"/>
                  <a:t>“switch” to correct max</a:t>
                </a:r>
                <a:endParaRPr lang="en-US" dirty="0"/>
              </a:p>
            </p:txBody>
          </p:sp>
        </p:grpSp>
        <p:grpSp>
          <p:nvGrpSpPr>
            <p:cNvPr id="503" name="Group 502"/>
            <p:cNvGrpSpPr/>
            <p:nvPr/>
          </p:nvGrpSpPr>
          <p:grpSpPr>
            <a:xfrm>
              <a:off x="5381412" y="3244037"/>
              <a:ext cx="2364850" cy="806666"/>
              <a:chOff x="5381412" y="3244037"/>
              <a:chExt cx="2364850" cy="806666"/>
            </a:xfrm>
          </p:grpSpPr>
          <p:sp>
            <p:nvSpPr>
              <p:cNvPr id="504" name="Oval 503"/>
              <p:cNvSpPr/>
              <p:nvPr/>
            </p:nvSpPr>
            <p:spPr>
              <a:xfrm>
                <a:off x="6329276" y="362384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505" name="Oval 504"/>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506" name="Straight Connector 505"/>
              <p:cNvCxnSpPr>
                <a:stCxn id="504" idx="0"/>
                <a:endCxn id="500"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505" idx="0"/>
                <a:endCxn id="501"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8" name="TextBox 507"/>
              <p:cNvSpPr txBox="1"/>
              <p:nvPr/>
            </p:nvSpPr>
            <p:spPr>
              <a:xfrm>
                <a:off x="5381412" y="3244037"/>
                <a:ext cx="685313" cy="369332"/>
              </a:xfrm>
              <a:prstGeom prst="rect">
                <a:avLst/>
              </a:prstGeom>
              <a:noFill/>
            </p:spPr>
            <p:txBody>
              <a:bodyPr wrap="square" rtlCol="0">
                <a:spAutoFit/>
              </a:bodyPr>
              <a:lstStyle/>
              <a:p>
                <a:r>
                  <a:rPr lang="en-US" dirty="0" err="1" smtClean="0"/>
                  <a:t>relu</a:t>
                </a:r>
                <a:endParaRPr lang="en-US" dirty="0"/>
              </a:p>
            </p:txBody>
          </p:sp>
        </p:grpSp>
        <p:grpSp>
          <p:nvGrpSpPr>
            <p:cNvPr id="509" name="Group 508"/>
            <p:cNvGrpSpPr/>
            <p:nvPr/>
          </p:nvGrpSpPr>
          <p:grpSpPr>
            <a:xfrm>
              <a:off x="4985801" y="3888400"/>
              <a:ext cx="3700704" cy="965311"/>
              <a:chOff x="4985801" y="3888400"/>
              <a:chExt cx="3700704" cy="965311"/>
            </a:xfrm>
          </p:grpSpPr>
          <p:sp>
            <p:nvSpPr>
              <p:cNvPr id="510" name="Oval 509"/>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511" name="Oval 510"/>
              <p:cNvSpPr/>
              <p:nvPr/>
            </p:nvSpPr>
            <p:spPr>
              <a:xfrm>
                <a:off x="7248438"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512" name="Straight Connector 511"/>
              <p:cNvCxnSpPr>
                <a:stCxn id="510" idx="0"/>
                <a:endCxn id="504"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514" idx="0"/>
                <a:endCxn id="504"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4" name="Oval 513"/>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515" name="Oval 514"/>
              <p:cNvSpPr/>
              <p:nvPr/>
            </p:nvSpPr>
            <p:spPr>
              <a:xfrm>
                <a:off x="8181028" y="4440521"/>
                <a:ext cx="505477" cy="406060"/>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516" name="Straight Connector 515"/>
              <p:cNvCxnSpPr>
                <a:stCxn id="511" idx="0"/>
                <a:endCxn id="504"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514" idx="0"/>
                <a:endCxn id="505"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511" idx="0"/>
                <a:endCxn id="505"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a:stCxn id="515" idx="0"/>
                <a:endCxn id="505"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0" name="TextBox 519"/>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521" name="TextBox 520"/>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522" name="TextBox 521"/>
              <p:cNvSpPr txBox="1"/>
              <p:nvPr/>
            </p:nvSpPr>
            <p:spPr>
              <a:xfrm>
                <a:off x="7098215" y="3919211"/>
                <a:ext cx="262662" cy="276999"/>
              </a:xfrm>
              <a:prstGeom prst="rect">
                <a:avLst/>
              </a:prstGeom>
              <a:noFill/>
            </p:spPr>
            <p:txBody>
              <a:bodyPr wrap="none" rtlCol="0">
                <a:spAutoFit/>
              </a:bodyPr>
              <a:lstStyle/>
              <a:p>
                <a:r>
                  <a:rPr lang="en-US" sz="1200" dirty="0" smtClean="0"/>
                  <a:t>1</a:t>
                </a:r>
                <a:endParaRPr lang="en-US" sz="1200" dirty="0"/>
              </a:p>
            </p:txBody>
          </p:sp>
          <p:sp>
            <p:nvSpPr>
              <p:cNvPr id="523" name="TextBox 522"/>
              <p:cNvSpPr txBox="1"/>
              <p:nvPr/>
            </p:nvSpPr>
            <p:spPr>
              <a:xfrm>
                <a:off x="7277781" y="4044591"/>
                <a:ext cx="262662" cy="276999"/>
              </a:xfrm>
              <a:prstGeom prst="rect">
                <a:avLst/>
              </a:prstGeom>
              <a:noFill/>
            </p:spPr>
            <p:txBody>
              <a:bodyPr wrap="none" rtlCol="0">
                <a:spAutoFit/>
              </a:bodyPr>
              <a:lstStyle/>
              <a:p>
                <a:r>
                  <a:rPr lang="en-US" sz="1200" dirty="0"/>
                  <a:t>2</a:t>
                </a:r>
                <a:endParaRPr lang="en-US" sz="1200" dirty="0"/>
              </a:p>
            </p:txBody>
          </p:sp>
          <p:sp>
            <p:nvSpPr>
              <p:cNvPr id="524" name="TextBox 523"/>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525" name="TextBox 524"/>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sp>
            <p:nvSpPr>
              <p:cNvPr id="526" name="TextBox 525"/>
              <p:cNvSpPr txBox="1"/>
              <p:nvPr/>
            </p:nvSpPr>
            <p:spPr>
              <a:xfrm>
                <a:off x="4985801" y="3909816"/>
                <a:ext cx="1138750"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grpSp>
          <p:nvGrpSpPr>
            <p:cNvPr id="527" name="Group 526"/>
            <p:cNvGrpSpPr/>
            <p:nvPr/>
          </p:nvGrpSpPr>
          <p:grpSpPr>
            <a:xfrm>
              <a:off x="4827435" y="4778245"/>
              <a:ext cx="3860734" cy="785575"/>
              <a:chOff x="4827435" y="4778245"/>
              <a:chExt cx="3860734" cy="785575"/>
            </a:xfrm>
          </p:grpSpPr>
          <p:sp>
            <p:nvSpPr>
              <p:cNvPr id="528" name="Oval 527"/>
              <p:cNvSpPr/>
              <p:nvPr/>
            </p:nvSpPr>
            <p:spPr>
              <a:xfrm>
                <a:off x="5453995" y="515776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529" name="Oval 528"/>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cxnSp>
            <p:nvCxnSpPr>
              <p:cNvPr id="530" name="Straight Connector 529"/>
              <p:cNvCxnSpPr>
                <a:stCxn id="528" idx="0"/>
                <a:endCxn id="510"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29" idx="0"/>
                <a:endCxn id="511"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32" name="Oval 531"/>
              <p:cNvSpPr/>
              <p:nvPr/>
            </p:nvSpPr>
            <p:spPr>
              <a:xfrm>
                <a:off x="632339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533" name="Oval 532"/>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cxnSp>
            <p:nvCxnSpPr>
              <p:cNvPr id="534" name="Straight Connector 533"/>
              <p:cNvCxnSpPr>
                <a:stCxn id="532" idx="0"/>
                <a:endCxn id="514"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a:stCxn id="533" idx="0"/>
                <a:endCxn id="515"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36" name="TextBox 535"/>
              <p:cNvSpPr txBox="1"/>
              <p:nvPr/>
            </p:nvSpPr>
            <p:spPr>
              <a:xfrm>
                <a:off x="4827435" y="4778245"/>
                <a:ext cx="631267" cy="369332"/>
              </a:xfrm>
              <a:prstGeom prst="rect">
                <a:avLst/>
              </a:prstGeom>
              <a:noFill/>
            </p:spPr>
            <p:txBody>
              <a:bodyPr wrap="square" rtlCol="0">
                <a:spAutoFit/>
              </a:bodyPr>
              <a:lstStyle/>
              <a:p>
                <a:r>
                  <a:rPr lang="en-US" dirty="0" err="1" smtClean="0"/>
                  <a:t>relu</a:t>
                </a:r>
                <a:endParaRPr lang="en-US" dirty="0"/>
              </a:p>
            </p:txBody>
          </p:sp>
        </p:grpSp>
        <p:grpSp>
          <p:nvGrpSpPr>
            <p:cNvPr id="537" name="Group 536"/>
            <p:cNvGrpSpPr/>
            <p:nvPr/>
          </p:nvGrpSpPr>
          <p:grpSpPr>
            <a:xfrm>
              <a:off x="4452878" y="5254884"/>
              <a:ext cx="4677610" cy="1125613"/>
              <a:chOff x="4452878" y="5254884"/>
              <a:chExt cx="4677610" cy="1125613"/>
            </a:xfrm>
          </p:grpSpPr>
          <p:sp>
            <p:nvSpPr>
              <p:cNvPr id="538" name="Oval 537"/>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539" name="Oval 538"/>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540" name="Oval 539"/>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sp>
            <p:nvSpPr>
              <p:cNvPr id="541" name="Oval 540"/>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6</a:t>
                </a:r>
                <a:endParaRPr lang="en-US" sz="1200" dirty="0">
                  <a:solidFill>
                    <a:srgbClr val="000000"/>
                  </a:solidFill>
                </a:endParaRPr>
              </a:p>
            </p:txBody>
          </p:sp>
          <p:sp>
            <p:nvSpPr>
              <p:cNvPr id="542" name="Oval 541"/>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cxnSp>
            <p:nvCxnSpPr>
              <p:cNvPr id="543" name="Straight Connector 542"/>
              <p:cNvCxnSpPr>
                <a:stCxn id="538" idx="0"/>
                <a:endCxn id="528"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a:stCxn id="539" idx="0"/>
                <a:endCxn id="528"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a:stCxn id="539" idx="0"/>
                <a:endCxn id="532"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a:stCxn id="540" idx="0"/>
                <a:endCxn id="532"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540" idx="0"/>
                <a:endCxn id="529"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541" idx="0"/>
                <a:endCxn id="529"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541" idx="0"/>
                <a:endCxn id="533"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542" idx="0"/>
                <a:endCxn id="533"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51" name="TextBox 550"/>
              <p:cNvSpPr txBox="1"/>
              <p:nvPr/>
            </p:nvSpPr>
            <p:spPr>
              <a:xfrm>
                <a:off x="5132188" y="5559263"/>
                <a:ext cx="312906" cy="276999"/>
              </a:xfrm>
              <a:prstGeom prst="rect">
                <a:avLst/>
              </a:prstGeom>
              <a:noFill/>
            </p:spPr>
            <p:txBody>
              <a:bodyPr wrap="none" rtlCol="0">
                <a:spAutoFit/>
              </a:bodyPr>
              <a:lstStyle/>
              <a:p>
                <a:r>
                  <a:rPr lang="en-US" sz="1200" dirty="0" smtClean="0"/>
                  <a:t>-2</a:t>
                </a:r>
                <a:endParaRPr lang="en-US" sz="1200" dirty="0"/>
              </a:p>
            </p:txBody>
          </p:sp>
          <p:sp>
            <p:nvSpPr>
              <p:cNvPr id="552" name="TextBox 551"/>
              <p:cNvSpPr txBox="1"/>
              <p:nvPr/>
            </p:nvSpPr>
            <p:spPr>
              <a:xfrm>
                <a:off x="5559304" y="5563820"/>
                <a:ext cx="409430" cy="333023"/>
              </a:xfrm>
              <a:prstGeom prst="rect">
                <a:avLst/>
              </a:prstGeom>
              <a:noFill/>
            </p:spPr>
            <p:txBody>
              <a:bodyPr wrap="none" rtlCol="0">
                <a:spAutoFit/>
              </a:bodyPr>
              <a:lstStyle/>
              <a:p>
                <a:r>
                  <a:rPr lang="en-US" sz="1200" dirty="0"/>
                  <a:t>2</a:t>
                </a:r>
              </a:p>
            </p:txBody>
          </p:sp>
          <p:sp>
            <p:nvSpPr>
              <p:cNvPr id="553" name="TextBox 552"/>
              <p:cNvSpPr txBox="1"/>
              <p:nvPr/>
            </p:nvSpPr>
            <p:spPr>
              <a:xfrm>
                <a:off x="6075758" y="5535892"/>
                <a:ext cx="262662" cy="276999"/>
              </a:xfrm>
              <a:prstGeom prst="rect">
                <a:avLst/>
              </a:prstGeom>
              <a:noFill/>
            </p:spPr>
            <p:txBody>
              <a:bodyPr wrap="none" rtlCol="0">
                <a:spAutoFit/>
              </a:bodyPr>
              <a:lstStyle/>
              <a:p>
                <a:r>
                  <a:rPr lang="en-US" sz="1200" dirty="0" smtClean="0"/>
                  <a:t>1</a:t>
                </a:r>
                <a:endParaRPr lang="en-US" sz="1200" dirty="0"/>
              </a:p>
            </p:txBody>
          </p:sp>
          <p:sp>
            <p:nvSpPr>
              <p:cNvPr id="554" name="TextBox 553"/>
              <p:cNvSpPr txBox="1"/>
              <p:nvPr/>
            </p:nvSpPr>
            <p:spPr>
              <a:xfrm>
                <a:off x="6473546" y="5540448"/>
                <a:ext cx="312906" cy="276999"/>
              </a:xfrm>
              <a:prstGeom prst="rect">
                <a:avLst/>
              </a:prstGeom>
              <a:noFill/>
            </p:spPr>
            <p:txBody>
              <a:bodyPr wrap="none" rtlCol="0">
                <a:spAutoFit/>
              </a:bodyPr>
              <a:lstStyle/>
              <a:p>
                <a:r>
                  <a:rPr lang="en-US" sz="1200" dirty="0" smtClean="0"/>
                  <a:t>-2</a:t>
                </a:r>
                <a:endParaRPr lang="en-US" sz="1200" dirty="0"/>
              </a:p>
            </p:txBody>
          </p:sp>
          <p:sp>
            <p:nvSpPr>
              <p:cNvPr id="555" name="TextBox 554"/>
              <p:cNvSpPr txBox="1"/>
              <p:nvPr/>
            </p:nvSpPr>
            <p:spPr>
              <a:xfrm>
                <a:off x="7015398" y="5528762"/>
                <a:ext cx="312906" cy="276999"/>
              </a:xfrm>
              <a:prstGeom prst="rect">
                <a:avLst/>
              </a:prstGeom>
              <a:noFill/>
            </p:spPr>
            <p:txBody>
              <a:bodyPr wrap="none" rtlCol="0">
                <a:spAutoFit/>
              </a:bodyPr>
              <a:lstStyle/>
              <a:p>
                <a:r>
                  <a:rPr lang="en-US" sz="1200" dirty="0" smtClean="0"/>
                  <a:t>-1</a:t>
                </a:r>
                <a:endParaRPr lang="en-US" sz="1200" dirty="0"/>
              </a:p>
            </p:txBody>
          </p:sp>
          <p:sp>
            <p:nvSpPr>
              <p:cNvPr id="556" name="TextBox 555"/>
              <p:cNvSpPr txBox="1"/>
              <p:nvPr/>
            </p:nvSpPr>
            <p:spPr>
              <a:xfrm>
                <a:off x="7405477" y="5519664"/>
                <a:ext cx="269383" cy="387454"/>
              </a:xfrm>
              <a:prstGeom prst="rect">
                <a:avLst/>
              </a:prstGeom>
              <a:noFill/>
            </p:spPr>
            <p:txBody>
              <a:bodyPr wrap="none" rtlCol="0">
                <a:spAutoFit/>
              </a:bodyPr>
              <a:lstStyle/>
              <a:p>
                <a:r>
                  <a:rPr lang="en-US" sz="1200" dirty="0" smtClean="0"/>
                  <a:t>3</a:t>
                </a:r>
                <a:endParaRPr lang="en-US" sz="1200" dirty="0"/>
              </a:p>
            </p:txBody>
          </p:sp>
          <p:sp>
            <p:nvSpPr>
              <p:cNvPr id="557" name="TextBox 556"/>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558" name="TextBox 557"/>
              <p:cNvSpPr txBox="1"/>
              <p:nvPr/>
            </p:nvSpPr>
            <p:spPr>
              <a:xfrm>
                <a:off x="8305671" y="5521633"/>
                <a:ext cx="409430" cy="333023"/>
              </a:xfrm>
              <a:prstGeom prst="rect">
                <a:avLst/>
              </a:prstGeom>
              <a:noFill/>
            </p:spPr>
            <p:txBody>
              <a:bodyPr wrap="none" rtlCol="0">
                <a:spAutoFit/>
              </a:bodyPr>
              <a:lstStyle/>
              <a:p>
                <a:r>
                  <a:rPr lang="en-US" sz="1200" dirty="0"/>
                  <a:t>4</a:t>
                </a:r>
              </a:p>
            </p:txBody>
          </p:sp>
          <p:sp>
            <p:nvSpPr>
              <p:cNvPr id="559" name="TextBox 558"/>
              <p:cNvSpPr txBox="1"/>
              <p:nvPr/>
            </p:nvSpPr>
            <p:spPr>
              <a:xfrm>
                <a:off x="4452878" y="5254884"/>
                <a:ext cx="1140936"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sp>
          <p:nvSpPr>
            <p:cNvPr id="560" name="TextBox 559"/>
            <p:cNvSpPr txBox="1"/>
            <p:nvPr/>
          </p:nvSpPr>
          <p:spPr>
            <a:xfrm>
              <a:off x="7471697" y="2064038"/>
              <a:ext cx="902811" cy="369332"/>
            </a:xfrm>
            <a:prstGeom prst="rect">
              <a:avLst/>
            </a:prstGeom>
            <a:noFill/>
          </p:spPr>
          <p:txBody>
            <a:bodyPr wrap="none" rtlCol="0">
              <a:spAutoFit/>
            </a:bodyPr>
            <a:lstStyle/>
            <a:p>
              <a:r>
                <a:rPr lang="en-US" b="1" dirty="0" err="1" smtClean="0"/>
                <a:t>Deconv</a:t>
              </a:r>
              <a:endParaRPr lang="en-US" b="1" dirty="0" smtClean="0"/>
            </a:p>
          </p:txBody>
        </p:sp>
      </p:grpSp>
    </p:spTree>
    <p:extLst>
      <p:ext uri="{BB962C8B-B14F-4D97-AF65-F5344CB8AC3E}">
        <p14:creationId xmlns:p14="http://schemas.microsoft.com/office/powerpoint/2010/main" val="1391854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0-05 at 11.25.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100" y="109236"/>
            <a:ext cx="3188346" cy="3226302"/>
          </a:xfrm>
          <a:prstGeom prst="rect">
            <a:avLst/>
          </a:prstGeom>
        </p:spPr>
      </p:pic>
      <p:pic>
        <p:nvPicPr>
          <p:cNvPr id="6" name="Picture 5" descr="Screen Shot 2016-10-05 at 11.26.00 AM.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39262" y="3581400"/>
            <a:ext cx="3175000" cy="3276600"/>
          </a:xfrm>
          <a:prstGeom prst="rect">
            <a:avLst/>
          </a:prstGeom>
        </p:spPr>
      </p:pic>
      <p:pic>
        <p:nvPicPr>
          <p:cNvPr id="7" name="Picture 6" descr="Screen Shot 2016-10-05 at 10.54.21 AM.png"/>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96977" y="3568700"/>
            <a:ext cx="3111500" cy="3289300"/>
          </a:xfrm>
          <a:prstGeom prst="rect">
            <a:avLst/>
          </a:prstGeom>
        </p:spPr>
      </p:pic>
      <p:sp>
        <p:nvSpPr>
          <p:cNvPr id="9" name="TextBox 8"/>
          <p:cNvSpPr txBox="1"/>
          <p:nvPr/>
        </p:nvSpPr>
        <p:spPr>
          <a:xfrm>
            <a:off x="1420164" y="3113239"/>
            <a:ext cx="1197764" cy="477054"/>
          </a:xfrm>
          <a:prstGeom prst="rect">
            <a:avLst/>
          </a:prstGeom>
          <a:noFill/>
        </p:spPr>
        <p:txBody>
          <a:bodyPr wrap="none" rtlCol="0">
            <a:spAutoFit/>
          </a:bodyPr>
          <a:lstStyle/>
          <a:p>
            <a:r>
              <a:rPr lang="en-US" sz="2500" b="1" dirty="0" err="1" smtClean="0"/>
              <a:t>Deconv</a:t>
            </a:r>
            <a:endParaRPr lang="en-US" sz="2500" b="1" dirty="0"/>
          </a:p>
        </p:txBody>
      </p:sp>
      <p:sp>
        <p:nvSpPr>
          <p:cNvPr id="10" name="TextBox 9"/>
          <p:cNvSpPr txBox="1"/>
          <p:nvPr/>
        </p:nvSpPr>
        <p:spPr>
          <a:xfrm>
            <a:off x="6283681" y="3060820"/>
            <a:ext cx="1484445" cy="477054"/>
          </a:xfrm>
          <a:prstGeom prst="rect">
            <a:avLst/>
          </a:prstGeom>
          <a:noFill/>
        </p:spPr>
        <p:txBody>
          <a:bodyPr wrap="none" rtlCol="0">
            <a:spAutoFit/>
          </a:bodyPr>
          <a:lstStyle/>
          <a:p>
            <a:r>
              <a:rPr lang="en-US" sz="2500" b="1" dirty="0" smtClean="0"/>
              <a:t>Gradients</a:t>
            </a:r>
            <a:endParaRPr lang="en-US" sz="2500" b="1" dirty="0"/>
          </a:p>
        </p:txBody>
      </p:sp>
    </p:spTree>
    <p:extLst>
      <p:ext uri="{BB962C8B-B14F-4D97-AF65-F5344CB8AC3E}">
        <p14:creationId xmlns:p14="http://schemas.microsoft.com/office/powerpoint/2010/main" val="26210325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3: “</a:t>
            </a:r>
            <a:r>
              <a:rPr lang="en-US" dirty="0" smtClean="0">
                <a:hlinkClick r:id="rId2"/>
              </a:rPr>
              <a:t>Guided backpropagation</a:t>
            </a:r>
            <a:r>
              <a:rPr lang="en-US" dirty="0" smtClean="0"/>
              <a:t>”</a:t>
            </a:r>
            <a:endParaRPr lang="en-US" dirty="0"/>
          </a:p>
        </p:txBody>
      </p:sp>
      <p:sp>
        <p:nvSpPr>
          <p:cNvPr id="3" name="Content Placeholder 2"/>
          <p:cNvSpPr>
            <a:spLocks noGrp="1"/>
          </p:cNvSpPr>
          <p:nvPr>
            <p:ph idx="1"/>
          </p:nvPr>
        </p:nvSpPr>
        <p:spPr>
          <a:xfrm>
            <a:off x="457200" y="1995308"/>
            <a:ext cx="8229600" cy="4525963"/>
          </a:xfrm>
        </p:spPr>
        <p:txBody>
          <a:bodyPr/>
          <a:lstStyle/>
          <a:p>
            <a:r>
              <a:rPr lang="en-US" dirty="0" err="1" smtClean="0"/>
              <a:t>Deconv</a:t>
            </a:r>
            <a:r>
              <a:rPr lang="en-US" dirty="0" smtClean="0"/>
              <a:t> seems to have some advantages, gradients seems to have some advantages</a:t>
            </a:r>
          </a:p>
          <a:p>
            <a:r>
              <a:rPr lang="en-US" dirty="0" smtClean="0"/>
              <a:t>Just combine the two</a:t>
            </a:r>
          </a:p>
          <a:p>
            <a:r>
              <a:rPr lang="en-US" dirty="0" smtClean="0"/>
              <a:t>When going through </a:t>
            </a:r>
            <a:r>
              <a:rPr lang="en-US" dirty="0" err="1" smtClean="0"/>
              <a:t>ReLUs</a:t>
            </a:r>
            <a:r>
              <a:rPr lang="en-US" dirty="0" smtClean="0"/>
              <a:t>, zero out gradients when input is &lt; 0 AND when gradient is &lt; 0</a:t>
            </a:r>
            <a:endParaRPr lang="en-US" dirty="0"/>
          </a:p>
        </p:txBody>
      </p:sp>
    </p:spTree>
    <p:extLst>
      <p:ext uri="{BB962C8B-B14F-4D97-AF65-F5344CB8AC3E}">
        <p14:creationId xmlns:p14="http://schemas.microsoft.com/office/powerpoint/2010/main" val="41316616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 name="Group 282"/>
          <p:cNvGrpSpPr/>
          <p:nvPr/>
        </p:nvGrpSpPr>
        <p:grpSpPr>
          <a:xfrm>
            <a:off x="109240" y="0"/>
            <a:ext cx="4306754" cy="2840146"/>
            <a:chOff x="368248" y="2075493"/>
            <a:chExt cx="4306754" cy="4287704"/>
          </a:xfrm>
        </p:grpSpPr>
        <p:grpSp>
          <p:nvGrpSpPr>
            <p:cNvPr id="284" name="Group 283"/>
            <p:cNvGrpSpPr/>
            <p:nvPr/>
          </p:nvGrpSpPr>
          <p:grpSpPr>
            <a:xfrm>
              <a:off x="508216" y="5931781"/>
              <a:ext cx="4166786" cy="431416"/>
              <a:chOff x="508216" y="5931781"/>
              <a:chExt cx="4166786" cy="431416"/>
            </a:xfrm>
          </p:grpSpPr>
          <p:sp>
            <p:nvSpPr>
              <p:cNvPr id="345" name="Oval 344"/>
              <p:cNvSpPr/>
              <p:nvPr/>
            </p:nvSpPr>
            <p:spPr>
              <a:xfrm>
                <a:off x="508216" y="59317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2</a:t>
                </a:r>
                <a:endParaRPr lang="en-US" sz="1200" dirty="0">
                  <a:solidFill>
                    <a:schemeClr val="tx1"/>
                  </a:solidFill>
                </a:endParaRPr>
              </a:p>
            </p:txBody>
          </p:sp>
          <p:sp>
            <p:nvSpPr>
              <p:cNvPr id="346" name="Oval 345"/>
              <p:cNvSpPr/>
              <p:nvPr/>
            </p:nvSpPr>
            <p:spPr>
              <a:xfrm>
                <a:off x="1440823" y="59525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347" name="Oval 346"/>
              <p:cNvSpPr/>
              <p:nvPr/>
            </p:nvSpPr>
            <p:spPr>
              <a:xfrm>
                <a:off x="2325393" y="59525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sp>
            <p:nvSpPr>
              <p:cNvPr id="348" name="Oval 347"/>
              <p:cNvSpPr/>
              <p:nvPr/>
            </p:nvSpPr>
            <p:spPr>
              <a:xfrm>
                <a:off x="3236938" y="59571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349" name="Oval 348"/>
              <p:cNvSpPr/>
              <p:nvPr/>
            </p:nvSpPr>
            <p:spPr>
              <a:xfrm>
                <a:off x="4169525" y="59454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grpSp>
        <p:grpSp>
          <p:nvGrpSpPr>
            <p:cNvPr id="285" name="Group 284"/>
            <p:cNvGrpSpPr/>
            <p:nvPr/>
          </p:nvGrpSpPr>
          <p:grpSpPr>
            <a:xfrm>
              <a:off x="368248" y="5117088"/>
              <a:ext cx="4054016" cy="840049"/>
              <a:chOff x="368248" y="5117088"/>
              <a:chExt cx="4054016" cy="840049"/>
            </a:xfrm>
          </p:grpSpPr>
          <p:sp>
            <p:nvSpPr>
              <p:cNvPr id="324" name="Oval 323"/>
              <p:cNvSpPr/>
              <p:nvPr/>
            </p:nvSpPr>
            <p:spPr>
              <a:xfrm>
                <a:off x="998509" y="5140460"/>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325" name="Oval 324"/>
              <p:cNvSpPr/>
              <p:nvPr/>
            </p:nvSpPr>
            <p:spPr>
              <a:xfrm>
                <a:off x="2794620" y="51287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326" name="Oval 325"/>
              <p:cNvSpPr/>
              <p:nvPr/>
            </p:nvSpPr>
            <p:spPr>
              <a:xfrm>
                <a:off x="1867910" y="51287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-3</a:t>
                </a:r>
                <a:endParaRPr lang="en-US" sz="1200" dirty="0">
                  <a:solidFill>
                    <a:srgbClr val="000000"/>
                  </a:solidFill>
                </a:endParaRPr>
              </a:p>
            </p:txBody>
          </p:sp>
          <p:sp>
            <p:nvSpPr>
              <p:cNvPr id="327" name="Oval 326"/>
              <p:cNvSpPr/>
              <p:nvPr/>
            </p:nvSpPr>
            <p:spPr>
              <a:xfrm>
                <a:off x="3727206" y="51170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328" name="Straight Connector 327"/>
              <p:cNvCxnSpPr>
                <a:stCxn id="345" idx="0"/>
                <a:endCxn id="324" idx="4"/>
              </p:cNvCxnSpPr>
              <p:nvPr/>
            </p:nvCxnSpPr>
            <p:spPr>
              <a:xfrm flipV="1">
                <a:off x="760955" y="55465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346" idx="0"/>
                <a:endCxn id="324" idx="4"/>
              </p:cNvCxnSpPr>
              <p:nvPr/>
            </p:nvCxnSpPr>
            <p:spPr>
              <a:xfrm flipH="1" flipV="1">
                <a:off x="1251249" y="55465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a:stCxn id="346" idx="0"/>
                <a:endCxn id="326" idx="4"/>
              </p:cNvCxnSpPr>
              <p:nvPr/>
            </p:nvCxnSpPr>
            <p:spPr>
              <a:xfrm flipV="1">
                <a:off x="1693563" y="55348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a:stCxn id="347" idx="0"/>
                <a:endCxn id="326" idx="4"/>
              </p:cNvCxnSpPr>
              <p:nvPr/>
            </p:nvCxnSpPr>
            <p:spPr>
              <a:xfrm flipH="1" flipV="1">
                <a:off x="2120649" y="55348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a:stCxn id="347" idx="0"/>
                <a:endCxn id="325" idx="4"/>
              </p:cNvCxnSpPr>
              <p:nvPr/>
            </p:nvCxnSpPr>
            <p:spPr>
              <a:xfrm flipV="1">
                <a:off x="2578132" y="55348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348" idx="0"/>
                <a:endCxn id="325" idx="4"/>
              </p:cNvCxnSpPr>
              <p:nvPr/>
            </p:nvCxnSpPr>
            <p:spPr>
              <a:xfrm flipH="1" flipV="1">
                <a:off x="3047360" y="55348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48" idx="0"/>
                <a:endCxn id="327" idx="4"/>
              </p:cNvCxnSpPr>
              <p:nvPr/>
            </p:nvCxnSpPr>
            <p:spPr>
              <a:xfrm flipV="1">
                <a:off x="3489677" y="55231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349" idx="0"/>
                <a:endCxn id="327" idx="4"/>
              </p:cNvCxnSpPr>
              <p:nvPr/>
            </p:nvCxnSpPr>
            <p:spPr>
              <a:xfrm flipH="1" flipV="1">
                <a:off x="3979945" y="55231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36" name="TextBox 335"/>
              <p:cNvSpPr txBox="1"/>
              <p:nvPr/>
            </p:nvSpPr>
            <p:spPr>
              <a:xfrm>
                <a:off x="676702" y="5541963"/>
                <a:ext cx="312906" cy="276999"/>
              </a:xfrm>
              <a:prstGeom prst="rect">
                <a:avLst/>
              </a:prstGeom>
              <a:noFill/>
            </p:spPr>
            <p:txBody>
              <a:bodyPr wrap="none" rtlCol="0">
                <a:spAutoFit/>
              </a:bodyPr>
              <a:lstStyle/>
              <a:p>
                <a:r>
                  <a:rPr lang="en-US" sz="1200" dirty="0" smtClean="0"/>
                  <a:t>-2</a:t>
                </a:r>
                <a:endParaRPr lang="en-US" sz="1200" dirty="0"/>
              </a:p>
            </p:txBody>
          </p:sp>
          <p:sp>
            <p:nvSpPr>
              <p:cNvPr id="337" name="TextBox 336"/>
              <p:cNvSpPr txBox="1"/>
              <p:nvPr/>
            </p:nvSpPr>
            <p:spPr>
              <a:xfrm>
                <a:off x="1103818" y="5546520"/>
                <a:ext cx="409430" cy="333023"/>
              </a:xfrm>
              <a:prstGeom prst="rect">
                <a:avLst/>
              </a:prstGeom>
              <a:noFill/>
            </p:spPr>
            <p:txBody>
              <a:bodyPr wrap="none" rtlCol="0">
                <a:spAutoFit/>
              </a:bodyPr>
              <a:lstStyle/>
              <a:p>
                <a:r>
                  <a:rPr lang="en-US" sz="1200" dirty="0"/>
                  <a:t>2</a:t>
                </a:r>
              </a:p>
            </p:txBody>
          </p:sp>
          <p:sp>
            <p:nvSpPr>
              <p:cNvPr id="338" name="TextBox 337"/>
              <p:cNvSpPr txBox="1"/>
              <p:nvPr/>
            </p:nvSpPr>
            <p:spPr>
              <a:xfrm>
                <a:off x="1620272" y="5518592"/>
                <a:ext cx="262662" cy="276999"/>
              </a:xfrm>
              <a:prstGeom prst="rect">
                <a:avLst/>
              </a:prstGeom>
              <a:noFill/>
            </p:spPr>
            <p:txBody>
              <a:bodyPr wrap="none" rtlCol="0">
                <a:spAutoFit/>
              </a:bodyPr>
              <a:lstStyle/>
              <a:p>
                <a:r>
                  <a:rPr lang="en-US" sz="1200" dirty="0" smtClean="0"/>
                  <a:t>1</a:t>
                </a:r>
                <a:endParaRPr lang="en-US" sz="1200" dirty="0"/>
              </a:p>
            </p:txBody>
          </p:sp>
          <p:sp>
            <p:nvSpPr>
              <p:cNvPr id="339" name="TextBox 338"/>
              <p:cNvSpPr txBox="1"/>
              <p:nvPr/>
            </p:nvSpPr>
            <p:spPr>
              <a:xfrm>
                <a:off x="2018060" y="5523148"/>
                <a:ext cx="312906" cy="276999"/>
              </a:xfrm>
              <a:prstGeom prst="rect">
                <a:avLst/>
              </a:prstGeom>
              <a:noFill/>
            </p:spPr>
            <p:txBody>
              <a:bodyPr wrap="none" rtlCol="0">
                <a:spAutoFit/>
              </a:bodyPr>
              <a:lstStyle/>
              <a:p>
                <a:r>
                  <a:rPr lang="en-US" sz="1200" dirty="0" smtClean="0"/>
                  <a:t>-2</a:t>
                </a:r>
                <a:endParaRPr lang="en-US" sz="1200" dirty="0"/>
              </a:p>
            </p:txBody>
          </p:sp>
          <p:sp>
            <p:nvSpPr>
              <p:cNvPr id="340" name="TextBox 339"/>
              <p:cNvSpPr txBox="1"/>
              <p:nvPr/>
            </p:nvSpPr>
            <p:spPr>
              <a:xfrm>
                <a:off x="2532602" y="5511462"/>
                <a:ext cx="312906" cy="276999"/>
              </a:xfrm>
              <a:prstGeom prst="rect">
                <a:avLst/>
              </a:prstGeom>
              <a:noFill/>
            </p:spPr>
            <p:txBody>
              <a:bodyPr wrap="none" rtlCol="0">
                <a:spAutoFit/>
              </a:bodyPr>
              <a:lstStyle/>
              <a:p>
                <a:r>
                  <a:rPr lang="en-US" sz="1200" dirty="0" smtClean="0"/>
                  <a:t>-1</a:t>
                </a:r>
                <a:endParaRPr lang="en-US" sz="1200" dirty="0"/>
              </a:p>
            </p:txBody>
          </p:sp>
          <p:sp>
            <p:nvSpPr>
              <p:cNvPr id="341" name="TextBox 340"/>
              <p:cNvSpPr txBox="1"/>
              <p:nvPr/>
            </p:nvSpPr>
            <p:spPr>
              <a:xfrm>
                <a:off x="2949992" y="5516019"/>
                <a:ext cx="262662" cy="418179"/>
              </a:xfrm>
              <a:prstGeom prst="rect">
                <a:avLst/>
              </a:prstGeom>
              <a:noFill/>
            </p:spPr>
            <p:txBody>
              <a:bodyPr wrap="none" rtlCol="0">
                <a:spAutoFit/>
              </a:bodyPr>
              <a:lstStyle/>
              <a:p>
                <a:r>
                  <a:rPr lang="en-US" sz="1200" dirty="0" smtClean="0"/>
                  <a:t>3</a:t>
                </a:r>
                <a:endParaRPr lang="en-US" sz="1200" dirty="0"/>
              </a:p>
            </p:txBody>
          </p:sp>
          <p:sp>
            <p:nvSpPr>
              <p:cNvPr id="342" name="TextBox 341"/>
              <p:cNvSpPr txBox="1"/>
              <p:nvPr/>
            </p:nvSpPr>
            <p:spPr>
              <a:xfrm>
                <a:off x="3423085" y="5499776"/>
                <a:ext cx="312906" cy="276999"/>
              </a:xfrm>
              <a:prstGeom prst="rect">
                <a:avLst/>
              </a:prstGeom>
              <a:noFill/>
            </p:spPr>
            <p:txBody>
              <a:bodyPr wrap="none" rtlCol="0">
                <a:spAutoFit/>
              </a:bodyPr>
              <a:lstStyle/>
              <a:p>
                <a:r>
                  <a:rPr lang="en-US" sz="1200" dirty="0" smtClean="0"/>
                  <a:t>-3</a:t>
                </a:r>
                <a:endParaRPr lang="en-US" sz="1200" dirty="0"/>
              </a:p>
            </p:txBody>
          </p:sp>
          <p:sp>
            <p:nvSpPr>
              <p:cNvPr id="343" name="TextBox 342"/>
              <p:cNvSpPr txBox="1"/>
              <p:nvPr/>
            </p:nvSpPr>
            <p:spPr>
              <a:xfrm>
                <a:off x="3932115" y="5504334"/>
                <a:ext cx="409430" cy="333023"/>
              </a:xfrm>
              <a:prstGeom prst="rect">
                <a:avLst/>
              </a:prstGeom>
              <a:noFill/>
            </p:spPr>
            <p:txBody>
              <a:bodyPr wrap="none" rtlCol="0">
                <a:spAutoFit/>
              </a:bodyPr>
              <a:lstStyle/>
              <a:p>
                <a:r>
                  <a:rPr lang="en-US" sz="1200" dirty="0"/>
                  <a:t>4</a:t>
                </a:r>
              </a:p>
            </p:txBody>
          </p:sp>
          <p:sp>
            <p:nvSpPr>
              <p:cNvPr id="344" name="TextBox 343"/>
              <p:cNvSpPr txBox="1"/>
              <p:nvPr/>
            </p:nvSpPr>
            <p:spPr>
              <a:xfrm>
                <a:off x="368248" y="5185263"/>
                <a:ext cx="669554" cy="369332"/>
              </a:xfrm>
              <a:prstGeom prst="rect">
                <a:avLst/>
              </a:prstGeom>
              <a:noFill/>
            </p:spPr>
            <p:txBody>
              <a:bodyPr wrap="square" rtlCol="0">
                <a:spAutoFit/>
              </a:bodyPr>
              <a:lstStyle/>
              <a:p>
                <a:r>
                  <a:rPr lang="en-US" dirty="0" err="1" smtClean="0"/>
                  <a:t>conv</a:t>
                </a:r>
                <a:endParaRPr lang="en-US" dirty="0"/>
              </a:p>
            </p:txBody>
          </p:sp>
        </p:grpSp>
        <p:grpSp>
          <p:nvGrpSpPr>
            <p:cNvPr id="286" name="Group 285"/>
            <p:cNvGrpSpPr/>
            <p:nvPr/>
          </p:nvGrpSpPr>
          <p:grpSpPr>
            <a:xfrm>
              <a:off x="436148" y="4418665"/>
              <a:ext cx="3794871" cy="721795"/>
              <a:chOff x="436148" y="4418665"/>
              <a:chExt cx="3794871" cy="721795"/>
            </a:xfrm>
          </p:grpSpPr>
          <p:sp>
            <p:nvSpPr>
              <p:cNvPr id="315" name="Oval 314"/>
              <p:cNvSpPr/>
              <p:nvPr/>
            </p:nvSpPr>
            <p:spPr>
              <a:xfrm>
                <a:off x="996840" y="44303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316" name="Oval 315"/>
              <p:cNvSpPr/>
              <p:nvPr/>
            </p:nvSpPr>
            <p:spPr>
              <a:xfrm>
                <a:off x="2792952"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317" name="Straight Connector 316"/>
              <p:cNvCxnSpPr>
                <a:stCxn id="324" idx="0"/>
                <a:endCxn id="315" idx="4"/>
              </p:cNvCxnSpPr>
              <p:nvPr/>
            </p:nvCxnSpPr>
            <p:spPr>
              <a:xfrm flipH="1" flipV="1">
                <a:off x="1249579" y="48364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325" idx="0"/>
                <a:endCxn id="316" idx="4"/>
              </p:cNvCxnSpPr>
              <p:nvPr/>
            </p:nvCxnSpPr>
            <p:spPr>
              <a:xfrm flipH="1" flipV="1">
                <a:off x="3045691" y="48247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19" name="Oval 318"/>
              <p:cNvSpPr/>
              <p:nvPr/>
            </p:nvSpPr>
            <p:spPr>
              <a:xfrm>
                <a:off x="1866244"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320" name="Oval 319"/>
              <p:cNvSpPr/>
              <p:nvPr/>
            </p:nvSpPr>
            <p:spPr>
              <a:xfrm>
                <a:off x="3725542" y="442322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321" name="Straight Connector 320"/>
              <p:cNvCxnSpPr>
                <a:stCxn id="326" idx="0"/>
                <a:endCxn id="319" idx="4"/>
              </p:cNvCxnSpPr>
              <p:nvPr/>
            </p:nvCxnSpPr>
            <p:spPr>
              <a:xfrm flipH="1" flipV="1">
                <a:off x="2118983" y="48247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a:stCxn id="327" idx="0"/>
                <a:endCxn id="320" idx="4"/>
              </p:cNvCxnSpPr>
              <p:nvPr/>
            </p:nvCxnSpPr>
            <p:spPr>
              <a:xfrm flipH="1" flipV="1">
                <a:off x="3978281" y="48292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23" name="TextBox 322"/>
              <p:cNvSpPr txBox="1"/>
              <p:nvPr/>
            </p:nvSpPr>
            <p:spPr>
              <a:xfrm>
                <a:off x="436148" y="4575714"/>
                <a:ext cx="554246" cy="557572"/>
              </a:xfrm>
              <a:prstGeom prst="rect">
                <a:avLst/>
              </a:prstGeom>
              <a:noFill/>
            </p:spPr>
            <p:txBody>
              <a:bodyPr wrap="none" rtlCol="0">
                <a:spAutoFit/>
              </a:bodyPr>
              <a:lstStyle/>
              <a:p>
                <a:r>
                  <a:rPr lang="en-US" dirty="0" err="1" smtClean="0"/>
                  <a:t>relu</a:t>
                </a:r>
                <a:endParaRPr lang="en-US" dirty="0" smtClean="0"/>
              </a:p>
            </p:txBody>
          </p:sp>
        </p:grpSp>
        <p:grpSp>
          <p:nvGrpSpPr>
            <p:cNvPr id="287" name="Group 286"/>
            <p:cNvGrpSpPr/>
            <p:nvPr/>
          </p:nvGrpSpPr>
          <p:grpSpPr>
            <a:xfrm>
              <a:off x="865185" y="3606544"/>
              <a:ext cx="3113096" cy="823807"/>
              <a:chOff x="865185" y="3606544"/>
              <a:chExt cx="3113096" cy="823807"/>
            </a:xfrm>
          </p:grpSpPr>
          <p:sp>
            <p:nvSpPr>
              <p:cNvPr id="300" name="Oval 299"/>
              <p:cNvSpPr/>
              <p:nvPr/>
            </p:nvSpPr>
            <p:spPr>
              <a:xfrm>
                <a:off x="1873790" y="3606544"/>
                <a:ext cx="505477" cy="406060"/>
              </a:xfrm>
              <a:prstGeom prst="ellipse">
                <a:avLst/>
              </a:pr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cxnSp>
            <p:nvCxnSpPr>
              <p:cNvPr id="301" name="Straight Connector 300"/>
              <p:cNvCxnSpPr>
                <a:stCxn id="315" idx="0"/>
                <a:endCxn id="300" idx="4"/>
              </p:cNvCxnSpPr>
              <p:nvPr/>
            </p:nvCxnSpPr>
            <p:spPr>
              <a:xfrm flipV="1">
                <a:off x="1249579" y="40126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a:stCxn id="319" idx="0"/>
                <a:endCxn id="300" idx="4"/>
              </p:cNvCxnSpPr>
              <p:nvPr/>
            </p:nvCxnSpPr>
            <p:spPr>
              <a:xfrm flipV="1">
                <a:off x="2118983" y="40126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a:stCxn id="316" idx="0"/>
                <a:endCxn id="300" idx="4"/>
              </p:cNvCxnSpPr>
              <p:nvPr/>
            </p:nvCxnSpPr>
            <p:spPr>
              <a:xfrm flipH="1" flipV="1">
                <a:off x="2126529" y="40126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04" name="Oval 303"/>
              <p:cNvSpPr/>
              <p:nvPr/>
            </p:nvSpPr>
            <p:spPr>
              <a:xfrm>
                <a:off x="2785299" y="36273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305" name="Straight Connector 304"/>
              <p:cNvCxnSpPr>
                <a:stCxn id="319" idx="0"/>
                <a:endCxn id="304" idx="4"/>
              </p:cNvCxnSpPr>
              <p:nvPr/>
            </p:nvCxnSpPr>
            <p:spPr>
              <a:xfrm flipV="1">
                <a:off x="2118983" y="40334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a:stCxn id="316" idx="0"/>
                <a:endCxn id="304" idx="4"/>
              </p:cNvCxnSpPr>
              <p:nvPr/>
            </p:nvCxnSpPr>
            <p:spPr>
              <a:xfrm flipH="1" flipV="1">
                <a:off x="3038038" y="40334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a:stCxn id="320" idx="0"/>
                <a:endCxn id="304" idx="4"/>
              </p:cNvCxnSpPr>
              <p:nvPr/>
            </p:nvCxnSpPr>
            <p:spPr>
              <a:xfrm flipH="1" flipV="1">
                <a:off x="3038038" y="40334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08" name="TextBox 307"/>
              <p:cNvSpPr txBox="1"/>
              <p:nvPr/>
            </p:nvSpPr>
            <p:spPr>
              <a:xfrm>
                <a:off x="865185" y="3724821"/>
                <a:ext cx="633507" cy="369332"/>
              </a:xfrm>
              <a:prstGeom prst="rect">
                <a:avLst/>
              </a:prstGeom>
              <a:noFill/>
            </p:spPr>
            <p:txBody>
              <a:bodyPr wrap="none" rtlCol="0">
                <a:spAutoFit/>
              </a:bodyPr>
              <a:lstStyle/>
              <a:p>
                <a:r>
                  <a:rPr lang="en-US" dirty="0" err="1" smtClean="0"/>
                  <a:t>conv</a:t>
                </a:r>
                <a:endParaRPr lang="en-US" dirty="0"/>
              </a:p>
            </p:txBody>
          </p:sp>
          <p:sp>
            <p:nvSpPr>
              <p:cNvPr id="309" name="TextBox 308"/>
              <p:cNvSpPr txBox="1"/>
              <p:nvPr/>
            </p:nvSpPr>
            <p:spPr>
              <a:xfrm>
                <a:off x="1631560" y="3877030"/>
                <a:ext cx="262662" cy="276999"/>
              </a:xfrm>
              <a:prstGeom prst="rect">
                <a:avLst/>
              </a:prstGeom>
              <a:noFill/>
            </p:spPr>
            <p:txBody>
              <a:bodyPr wrap="none" rtlCol="0">
                <a:spAutoFit/>
              </a:bodyPr>
              <a:lstStyle/>
              <a:p>
                <a:r>
                  <a:rPr lang="en-US" sz="1200" dirty="0" smtClean="0"/>
                  <a:t>1</a:t>
                </a:r>
                <a:endParaRPr lang="en-US" sz="1200" dirty="0"/>
              </a:p>
            </p:txBody>
          </p:sp>
          <p:sp>
            <p:nvSpPr>
              <p:cNvPr id="310" name="TextBox 309"/>
              <p:cNvSpPr txBox="1"/>
              <p:nvPr/>
            </p:nvSpPr>
            <p:spPr>
              <a:xfrm>
                <a:off x="1892045" y="4042940"/>
                <a:ext cx="312906" cy="276999"/>
              </a:xfrm>
              <a:prstGeom prst="rect">
                <a:avLst/>
              </a:prstGeom>
              <a:noFill/>
            </p:spPr>
            <p:txBody>
              <a:bodyPr wrap="none" rtlCol="0">
                <a:spAutoFit/>
              </a:bodyPr>
              <a:lstStyle/>
              <a:p>
                <a:r>
                  <a:rPr lang="en-US" sz="1200" dirty="0" smtClean="0"/>
                  <a:t>-1</a:t>
                </a:r>
                <a:endParaRPr lang="en-US" sz="1200" dirty="0"/>
              </a:p>
            </p:txBody>
          </p:sp>
          <p:sp>
            <p:nvSpPr>
              <p:cNvPr id="311" name="TextBox 310"/>
              <p:cNvSpPr txBox="1"/>
              <p:nvPr/>
            </p:nvSpPr>
            <p:spPr>
              <a:xfrm>
                <a:off x="2260632" y="3871100"/>
                <a:ext cx="262662" cy="276999"/>
              </a:xfrm>
              <a:prstGeom prst="rect">
                <a:avLst/>
              </a:prstGeom>
              <a:noFill/>
            </p:spPr>
            <p:txBody>
              <a:bodyPr wrap="none" rtlCol="0">
                <a:spAutoFit/>
              </a:bodyPr>
              <a:lstStyle/>
              <a:p>
                <a:r>
                  <a:rPr lang="en-US" sz="1200" dirty="0" smtClean="0"/>
                  <a:t>1</a:t>
                </a:r>
                <a:endParaRPr lang="en-US" sz="1200" dirty="0"/>
              </a:p>
            </p:txBody>
          </p:sp>
          <p:sp>
            <p:nvSpPr>
              <p:cNvPr id="312" name="TextBox 311"/>
              <p:cNvSpPr txBox="1"/>
              <p:nvPr/>
            </p:nvSpPr>
            <p:spPr>
              <a:xfrm>
                <a:off x="2642729" y="3901911"/>
                <a:ext cx="262662" cy="276999"/>
              </a:xfrm>
              <a:prstGeom prst="rect">
                <a:avLst/>
              </a:prstGeom>
              <a:noFill/>
            </p:spPr>
            <p:txBody>
              <a:bodyPr wrap="none" rtlCol="0">
                <a:spAutoFit/>
              </a:bodyPr>
              <a:lstStyle/>
              <a:p>
                <a:r>
                  <a:rPr lang="en-US" sz="1200" dirty="0" smtClean="0"/>
                  <a:t>1</a:t>
                </a:r>
                <a:endParaRPr lang="en-US" sz="1200" dirty="0"/>
              </a:p>
            </p:txBody>
          </p:sp>
          <p:sp>
            <p:nvSpPr>
              <p:cNvPr id="313" name="TextBox 312"/>
              <p:cNvSpPr txBox="1"/>
              <p:nvPr/>
            </p:nvSpPr>
            <p:spPr>
              <a:xfrm>
                <a:off x="2822295" y="4027291"/>
                <a:ext cx="262662" cy="276999"/>
              </a:xfrm>
              <a:prstGeom prst="rect">
                <a:avLst/>
              </a:prstGeom>
              <a:noFill/>
            </p:spPr>
            <p:txBody>
              <a:bodyPr wrap="none" rtlCol="0">
                <a:spAutoFit/>
              </a:bodyPr>
              <a:lstStyle/>
              <a:p>
                <a:r>
                  <a:rPr lang="en-US" sz="1200" dirty="0"/>
                  <a:t>2</a:t>
                </a:r>
                <a:endParaRPr lang="en-US" sz="1200" dirty="0"/>
              </a:p>
            </p:txBody>
          </p:sp>
          <p:sp>
            <p:nvSpPr>
              <p:cNvPr id="314" name="TextBox 313"/>
              <p:cNvSpPr txBox="1"/>
              <p:nvPr/>
            </p:nvSpPr>
            <p:spPr>
              <a:xfrm>
                <a:off x="3232273" y="3841243"/>
                <a:ext cx="312906" cy="276999"/>
              </a:xfrm>
              <a:prstGeom prst="rect">
                <a:avLst/>
              </a:prstGeom>
              <a:noFill/>
            </p:spPr>
            <p:txBody>
              <a:bodyPr wrap="none" rtlCol="0">
                <a:spAutoFit/>
              </a:bodyPr>
              <a:lstStyle/>
              <a:p>
                <a:r>
                  <a:rPr lang="en-US" sz="1200" dirty="0" smtClean="0"/>
                  <a:t>-1</a:t>
                </a:r>
                <a:endParaRPr lang="en-US" sz="1200" dirty="0"/>
              </a:p>
            </p:txBody>
          </p:sp>
        </p:grpSp>
        <p:grpSp>
          <p:nvGrpSpPr>
            <p:cNvPr id="288" name="Group 287"/>
            <p:cNvGrpSpPr/>
            <p:nvPr/>
          </p:nvGrpSpPr>
          <p:grpSpPr>
            <a:xfrm>
              <a:off x="1157673" y="2879306"/>
              <a:ext cx="2123363" cy="748037"/>
              <a:chOff x="1157673" y="2879306"/>
              <a:chExt cx="2123363" cy="748037"/>
            </a:xfrm>
          </p:grpSpPr>
          <p:sp>
            <p:nvSpPr>
              <p:cNvPr id="295" name="TextBox 294"/>
              <p:cNvSpPr txBox="1"/>
              <p:nvPr/>
            </p:nvSpPr>
            <p:spPr>
              <a:xfrm>
                <a:off x="1157673" y="2879306"/>
                <a:ext cx="785531" cy="369332"/>
              </a:xfrm>
              <a:prstGeom prst="rect">
                <a:avLst/>
              </a:prstGeom>
              <a:noFill/>
            </p:spPr>
            <p:txBody>
              <a:bodyPr wrap="square" rtlCol="0">
                <a:spAutoFit/>
              </a:bodyPr>
              <a:lstStyle/>
              <a:p>
                <a:r>
                  <a:rPr lang="en-US" dirty="0" err="1" smtClean="0"/>
                  <a:t>relu</a:t>
                </a:r>
                <a:endParaRPr lang="en-US" dirty="0"/>
              </a:p>
            </p:txBody>
          </p:sp>
          <p:sp>
            <p:nvSpPr>
              <p:cNvPr id="296" name="Oval 295"/>
              <p:cNvSpPr/>
              <p:nvPr/>
            </p:nvSpPr>
            <p:spPr>
              <a:xfrm>
                <a:off x="1877562" y="30158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297" name="Oval 296"/>
              <p:cNvSpPr/>
              <p:nvPr/>
            </p:nvSpPr>
            <p:spPr>
              <a:xfrm>
                <a:off x="2775559" y="30096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298" name="Straight Connector 297"/>
              <p:cNvCxnSpPr>
                <a:stCxn id="300" idx="0"/>
                <a:endCxn id="296" idx="4"/>
              </p:cNvCxnSpPr>
              <p:nvPr/>
            </p:nvCxnSpPr>
            <p:spPr>
              <a:xfrm flipV="1">
                <a:off x="2126529" y="34219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a:stCxn id="304" idx="0"/>
                <a:endCxn id="297" idx="4"/>
              </p:cNvCxnSpPr>
              <p:nvPr/>
            </p:nvCxnSpPr>
            <p:spPr>
              <a:xfrm flipH="1" flipV="1">
                <a:off x="3028298" y="34157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289" name="Group 288"/>
            <p:cNvGrpSpPr/>
            <p:nvPr/>
          </p:nvGrpSpPr>
          <p:grpSpPr>
            <a:xfrm>
              <a:off x="1201979" y="2126539"/>
              <a:ext cx="1826319" cy="889357"/>
              <a:chOff x="1201979" y="2126539"/>
              <a:chExt cx="1826319" cy="889357"/>
            </a:xfrm>
          </p:grpSpPr>
          <p:sp>
            <p:nvSpPr>
              <p:cNvPr id="291" name="Oval 290"/>
              <p:cNvSpPr/>
              <p:nvPr/>
            </p:nvSpPr>
            <p:spPr>
              <a:xfrm>
                <a:off x="2371719" y="22134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292" name="Straight Connector 291"/>
              <p:cNvCxnSpPr>
                <a:stCxn id="296" idx="0"/>
                <a:endCxn id="291" idx="4"/>
              </p:cNvCxnSpPr>
              <p:nvPr/>
            </p:nvCxnSpPr>
            <p:spPr>
              <a:xfrm flipV="1">
                <a:off x="2130301" y="26195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297" idx="0"/>
                <a:endCxn id="291" idx="4"/>
              </p:cNvCxnSpPr>
              <p:nvPr/>
            </p:nvCxnSpPr>
            <p:spPr>
              <a:xfrm flipH="1" flipV="1">
                <a:off x="2624458" y="26195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4" name="TextBox 293"/>
              <p:cNvSpPr txBox="1"/>
              <p:nvPr/>
            </p:nvSpPr>
            <p:spPr>
              <a:xfrm>
                <a:off x="1201979" y="2126539"/>
                <a:ext cx="785531" cy="369332"/>
              </a:xfrm>
              <a:prstGeom prst="rect">
                <a:avLst/>
              </a:prstGeom>
              <a:noFill/>
            </p:spPr>
            <p:txBody>
              <a:bodyPr wrap="square" rtlCol="0">
                <a:spAutoFit/>
              </a:bodyPr>
              <a:lstStyle/>
              <a:p>
                <a:r>
                  <a:rPr lang="en-US" dirty="0" smtClean="0"/>
                  <a:t>max</a:t>
                </a:r>
                <a:endParaRPr lang="en-US" dirty="0"/>
              </a:p>
            </p:txBody>
          </p:sp>
        </p:grpSp>
        <p:sp>
          <p:nvSpPr>
            <p:cNvPr id="290" name="TextBox 289"/>
            <p:cNvSpPr txBox="1"/>
            <p:nvPr/>
          </p:nvSpPr>
          <p:spPr>
            <a:xfrm>
              <a:off x="3045155" y="2075493"/>
              <a:ext cx="1462810" cy="557572"/>
            </a:xfrm>
            <a:prstGeom prst="rect">
              <a:avLst/>
            </a:prstGeom>
            <a:noFill/>
          </p:spPr>
          <p:txBody>
            <a:bodyPr wrap="none" rtlCol="0">
              <a:spAutoFit/>
            </a:bodyPr>
            <a:lstStyle/>
            <a:p>
              <a:r>
                <a:rPr lang="en-US" b="1" dirty="0" smtClean="0"/>
                <a:t>Forward pass</a:t>
              </a:r>
            </a:p>
          </p:txBody>
        </p:sp>
      </p:grpSp>
      <p:grpSp>
        <p:nvGrpSpPr>
          <p:cNvPr id="350" name="Group 349"/>
          <p:cNvGrpSpPr/>
          <p:nvPr/>
        </p:nvGrpSpPr>
        <p:grpSpPr>
          <a:xfrm>
            <a:off x="4583095" y="0"/>
            <a:ext cx="4560905" cy="2826493"/>
            <a:chOff x="4452878" y="2064038"/>
            <a:chExt cx="4677610" cy="4316459"/>
          </a:xfrm>
        </p:grpSpPr>
        <p:sp>
          <p:nvSpPr>
            <p:cNvPr id="351" name="Oval 350"/>
            <p:cNvSpPr/>
            <p:nvPr/>
          </p:nvSpPr>
          <p:spPr>
            <a:xfrm>
              <a:off x="6827205" y="22307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nvGrpSpPr>
            <p:cNvPr id="352" name="Group 351"/>
            <p:cNvGrpSpPr/>
            <p:nvPr/>
          </p:nvGrpSpPr>
          <p:grpSpPr>
            <a:xfrm>
              <a:off x="5134430" y="2348589"/>
              <a:ext cx="2602092" cy="1090667"/>
              <a:chOff x="5134430" y="2348589"/>
              <a:chExt cx="2602092" cy="1090667"/>
            </a:xfrm>
          </p:grpSpPr>
          <p:cxnSp>
            <p:nvCxnSpPr>
              <p:cNvPr id="411" name="Straight Connector 410"/>
              <p:cNvCxnSpPr>
                <a:stCxn id="413" idx="0"/>
                <a:endCxn id="351"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a:stCxn id="414" idx="0"/>
                <a:endCxn id="351"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3" name="Oval 412"/>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414" name="Oval 413"/>
              <p:cNvSpPr/>
              <p:nvPr/>
            </p:nvSpPr>
            <p:spPr>
              <a:xfrm>
                <a:off x="7231045" y="30269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415" name="TextBox 414"/>
              <p:cNvSpPr txBox="1"/>
              <p:nvPr/>
            </p:nvSpPr>
            <p:spPr>
              <a:xfrm>
                <a:off x="5134430" y="2348589"/>
                <a:ext cx="1682987" cy="646331"/>
              </a:xfrm>
              <a:prstGeom prst="rect">
                <a:avLst/>
              </a:prstGeom>
              <a:noFill/>
            </p:spPr>
            <p:txBody>
              <a:bodyPr wrap="square" rtlCol="0">
                <a:spAutoFit/>
              </a:bodyPr>
              <a:lstStyle/>
              <a:p>
                <a:r>
                  <a:rPr lang="en-US" dirty="0" smtClean="0"/>
                  <a:t>“switch” to correct max</a:t>
                </a:r>
                <a:endParaRPr lang="en-US" dirty="0"/>
              </a:p>
            </p:txBody>
          </p:sp>
        </p:grpSp>
        <p:grpSp>
          <p:nvGrpSpPr>
            <p:cNvPr id="353" name="Group 352"/>
            <p:cNvGrpSpPr/>
            <p:nvPr/>
          </p:nvGrpSpPr>
          <p:grpSpPr>
            <a:xfrm>
              <a:off x="5381412" y="3244037"/>
              <a:ext cx="2364850" cy="806666"/>
              <a:chOff x="5381412" y="3244037"/>
              <a:chExt cx="2364850" cy="806666"/>
            </a:xfrm>
          </p:grpSpPr>
          <p:sp>
            <p:nvSpPr>
              <p:cNvPr id="406" name="Oval 405"/>
              <p:cNvSpPr/>
              <p:nvPr/>
            </p:nvSpPr>
            <p:spPr>
              <a:xfrm>
                <a:off x="6329276" y="362384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407" name="Oval 406"/>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408" name="Straight Connector 407"/>
              <p:cNvCxnSpPr>
                <a:stCxn id="406" idx="0"/>
                <a:endCxn id="413"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a:stCxn id="407" idx="0"/>
                <a:endCxn id="414"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0" name="TextBox 409"/>
              <p:cNvSpPr txBox="1"/>
              <p:nvPr/>
            </p:nvSpPr>
            <p:spPr>
              <a:xfrm>
                <a:off x="5381412" y="3244037"/>
                <a:ext cx="685313" cy="369332"/>
              </a:xfrm>
              <a:prstGeom prst="rect">
                <a:avLst/>
              </a:prstGeom>
              <a:noFill/>
            </p:spPr>
            <p:txBody>
              <a:bodyPr wrap="square" rtlCol="0">
                <a:spAutoFit/>
              </a:bodyPr>
              <a:lstStyle/>
              <a:p>
                <a:r>
                  <a:rPr lang="en-US" dirty="0" err="1" smtClean="0"/>
                  <a:t>relu</a:t>
                </a:r>
                <a:endParaRPr lang="en-US" dirty="0"/>
              </a:p>
            </p:txBody>
          </p:sp>
        </p:grpSp>
        <p:grpSp>
          <p:nvGrpSpPr>
            <p:cNvPr id="354" name="Group 353"/>
            <p:cNvGrpSpPr/>
            <p:nvPr/>
          </p:nvGrpSpPr>
          <p:grpSpPr>
            <a:xfrm>
              <a:off x="4985801" y="3888400"/>
              <a:ext cx="3700704" cy="965311"/>
              <a:chOff x="4985801" y="3888400"/>
              <a:chExt cx="3700704" cy="965311"/>
            </a:xfrm>
          </p:grpSpPr>
          <p:sp>
            <p:nvSpPr>
              <p:cNvPr id="389" name="Oval 388"/>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390" name="Oval 389"/>
              <p:cNvSpPr/>
              <p:nvPr/>
            </p:nvSpPr>
            <p:spPr>
              <a:xfrm>
                <a:off x="7248438"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391" name="Straight Connector 390"/>
              <p:cNvCxnSpPr>
                <a:stCxn id="389" idx="0"/>
                <a:endCxn id="406"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93" idx="0"/>
                <a:endCxn id="406"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3" name="Oval 392"/>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394" name="Oval 393"/>
              <p:cNvSpPr/>
              <p:nvPr/>
            </p:nvSpPr>
            <p:spPr>
              <a:xfrm>
                <a:off x="8181028" y="4440521"/>
                <a:ext cx="505477" cy="406060"/>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395" name="Straight Connector 394"/>
              <p:cNvCxnSpPr>
                <a:stCxn id="390" idx="0"/>
                <a:endCxn id="406"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a:stCxn id="393" idx="0"/>
                <a:endCxn id="407"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a:stCxn id="390" idx="0"/>
                <a:endCxn id="407"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a:stCxn id="394" idx="0"/>
                <a:endCxn id="407"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9" name="TextBox 398"/>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400" name="TextBox 399"/>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401" name="TextBox 400"/>
              <p:cNvSpPr txBox="1"/>
              <p:nvPr/>
            </p:nvSpPr>
            <p:spPr>
              <a:xfrm>
                <a:off x="7098215" y="3919211"/>
                <a:ext cx="262662" cy="276999"/>
              </a:xfrm>
              <a:prstGeom prst="rect">
                <a:avLst/>
              </a:prstGeom>
              <a:noFill/>
            </p:spPr>
            <p:txBody>
              <a:bodyPr wrap="none" rtlCol="0">
                <a:spAutoFit/>
              </a:bodyPr>
              <a:lstStyle/>
              <a:p>
                <a:r>
                  <a:rPr lang="en-US" sz="1200" dirty="0" smtClean="0"/>
                  <a:t>1</a:t>
                </a:r>
                <a:endParaRPr lang="en-US" sz="1200" dirty="0"/>
              </a:p>
            </p:txBody>
          </p:sp>
          <p:sp>
            <p:nvSpPr>
              <p:cNvPr id="402" name="TextBox 401"/>
              <p:cNvSpPr txBox="1"/>
              <p:nvPr/>
            </p:nvSpPr>
            <p:spPr>
              <a:xfrm>
                <a:off x="7277781" y="4044591"/>
                <a:ext cx="262662" cy="276999"/>
              </a:xfrm>
              <a:prstGeom prst="rect">
                <a:avLst/>
              </a:prstGeom>
              <a:noFill/>
            </p:spPr>
            <p:txBody>
              <a:bodyPr wrap="none" rtlCol="0">
                <a:spAutoFit/>
              </a:bodyPr>
              <a:lstStyle/>
              <a:p>
                <a:r>
                  <a:rPr lang="en-US" sz="1200" dirty="0"/>
                  <a:t>2</a:t>
                </a:r>
                <a:endParaRPr lang="en-US" sz="1200" dirty="0"/>
              </a:p>
            </p:txBody>
          </p:sp>
          <p:sp>
            <p:nvSpPr>
              <p:cNvPr id="403" name="TextBox 402"/>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404" name="TextBox 403"/>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sp>
            <p:nvSpPr>
              <p:cNvPr id="405" name="TextBox 404"/>
              <p:cNvSpPr txBox="1"/>
              <p:nvPr/>
            </p:nvSpPr>
            <p:spPr>
              <a:xfrm>
                <a:off x="4985801" y="3909816"/>
                <a:ext cx="1138750"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grpSp>
          <p:nvGrpSpPr>
            <p:cNvPr id="355" name="Group 354"/>
            <p:cNvGrpSpPr/>
            <p:nvPr/>
          </p:nvGrpSpPr>
          <p:grpSpPr>
            <a:xfrm>
              <a:off x="4827435" y="4778245"/>
              <a:ext cx="3860734" cy="785575"/>
              <a:chOff x="4827435" y="4778245"/>
              <a:chExt cx="3860734" cy="785575"/>
            </a:xfrm>
          </p:grpSpPr>
          <p:sp>
            <p:nvSpPr>
              <p:cNvPr id="380" name="Oval 379"/>
              <p:cNvSpPr/>
              <p:nvPr/>
            </p:nvSpPr>
            <p:spPr>
              <a:xfrm>
                <a:off x="5453995" y="515776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381" name="Oval 380"/>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cxnSp>
            <p:nvCxnSpPr>
              <p:cNvPr id="382" name="Straight Connector 381"/>
              <p:cNvCxnSpPr>
                <a:stCxn id="380" idx="0"/>
                <a:endCxn id="389"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a:stCxn id="381" idx="0"/>
                <a:endCxn id="390"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84" name="Oval 383"/>
              <p:cNvSpPr/>
              <p:nvPr/>
            </p:nvSpPr>
            <p:spPr>
              <a:xfrm>
                <a:off x="632339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385" name="Oval 384"/>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cxnSp>
            <p:nvCxnSpPr>
              <p:cNvPr id="386" name="Straight Connector 385"/>
              <p:cNvCxnSpPr>
                <a:stCxn id="384" idx="0"/>
                <a:endCxn id="393"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85" idx="0"/>
                <a:endCxn id="394"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88" name="TextBox 387"/>
              <p:cNvSpPr txBox="1"/>
              <p:nvPr/>
            </p:nvSpPr>
            <p:spPr>
              <a:xfrm>
                <a:off x="4827435" y="4778245"/>
                <a:ext cx="631267" cy="369332"/>
              </a:xfrm>
              <a:prstGeom prst="rect">
                <a:avLst/>
              </a:prstGeom>
              <a:noFill/>
            </p:spPr>
            <p:txBody>
              <a:bodyPr wrap="square" rtlCol="0">
                <a:spAutoFit/>
              </a:bodyPr>
              <a:lstStyle/>
              <a:p>
                <a:r>
                  <a:rPr lang="en-US" dirty="0" err="1" smtClean="0"/>
                  <a:t>relu</a:t>
                </a:r>
                <a:endParaRPr lang="en-US" dirty="0"/>
              </a:p>
            </p:txBody>
          </p:sp>
        </p:grpSp>
        <p:grpSp>
          <p:nvGrpSpPr>
            <p:cNvPr id="356" name="Group 355"/>
            <p:cNvGrpSpPr/>
            <p:nvPr/>
          </p:nvGrpSpPr>
          <p:grpSpPr>
            <a:xfrm>
              <a:off x="4452878" y="5254884"/>
              <a:ext cx="4677610" cy="1125613"/>
              <a:chOff x="4452878" y="5254884"/>
              <a:chExt cx="4677610" cy="1125613"/>
            </a:xfrm>
          </p:grpSpPr>
          <p:sp>
            <p:nvSpPr>
              <p:cNvPr id="358" name="Oval 357"/>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359" name="Oval 358"/>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360" name="Oval 359"/>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sp>
            <p:nvSpPr>
              <p:cNvPr id="361" name="Oval 360"/>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6</a:t>
                </a:r>
                <a:endParaRPr lang="en-US" sz="1200" dirty="0">
                  <a:solidFill>
                    <a:srgbClr val="000000"/>
                  </a:solidFill>
                </a:endParaRPr>
              </a:p>
            </p:txBody>
          </p:sp>
          <p:sp>
            <p:nvSpPr>
              <p:cNvPr id="362" name="Oval 361"/>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cxnSp>
            <p:nvCxnSpPr>
              <p:cNvPr id="363" name="Straight Connector 362"/>
              <p:cNvCxnSpPr>
                <a:stCxn id="358" idx="0"/>
                <a:endCxn id="380"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a:stCxn id="359" idx="0"/>
                <a:endCxn id="380"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a:stCxn id="359" idx="0"/>
                <a:endCxn id="384"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a:stCxn id="360" idx="0"/>
                <a:endCxn id="384"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a:stCxn id="360" idx="0"/>
                <a:endCxn id="381"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a:stCxn id="361" idx="0"/>
                <a:endCxn id="381"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a:stCxn id="361" idx="0"/>
                <a:endCxn id="385"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2" idx="0"/>
                <a:endCxn id="385"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1" name="TextBox 370"/>
              <p:cNvSpPr txBox="1"/>
              <p:nvPr/>
            </p:nvSpPr>
            <p:spPr>
              <a:xfrm>
                <a:off x="5132188" y="5559263"/>
                <a:ext cx="312906" cy="276999"/>
              </a:xfrm>
              <a:prstGeom prst="rect">
                <a:avLst/>
              </a:prstGeom>
              <a:noFill/>
            </p:spPr>
            <p:txBody>
              <a:bodyPr wrap="none" rtlCol="0">
                <a:spAutoFit/>
              </a:bodyPr>
              <a:lstStyle/>
              <a:p>
                <a:r>
                  <a:rPr lang="en-US" sz="1200" dirty="0" smtClean="0"/>
                  <a:t>-2</a:t>
                </a:r>
                <a:endParaRPr lang="en-US" sz="1200" dirty="0"/>
              </a:p>
            </p:txBody>
          </p:sp>
          <p:sp>
            <p:nvSpPr>
              <p:cNvPr id="372" name="TextBox 371"/>
              <p:cNvSpPr txBox="1"/>
              <p:nvPr/>
            </p:nvSpPr>
            <p:spPr>
              <a:xfrm>
                <a:off x="5559304" y="5563820"/>
                <a:ext cx="409430" cy="333023"/>
              </a:xfrm>
              <a:prstGeom prst="rect">
                <a:avLst/>
              </a:prstGeom>
              <a:noFill/>
            </p:spPr>
            <p:txBody>
              <a:bodyPr wrap="none" rtlCol="0">
                <a:spAutoFit/>
              </a:bodyPr>
              <a:lstStyle/>
              <a:p>
                <a:r>
                  <a:rPr lang="en-US" sz="1200" dirty="0"/>
                  <a:t>2</a:t>
                </a:r>
              </a:p>
            </p:txBody>
          </p:sp>
          <p:sp>
            <p:nvSpPr>
              <p:cNvPr id="373" name="TextBox 372"/>
              <p:cNvSpPr txBox="1"/>
              <p:nvPr/>
            </p:nvSpPr>
            <p:spPr>
              <a:xfrm>
                <a:off x="6075758" y="5535892"/>
                <a:ext cx="262662" cy="276999"/>
              </a:xfrm>
              <a:prstGeom prst="rect">
                <a:avLst/>
              </a:prstGeom>
              <a:noFill/>
            </p:spPr>
            <p:txBody>
              <a:bodyPr wrap="none" rtlCol="0">
                <a:spAutoFit/>
              </a:bodyPr>
              <a:lstStyle/>
              <a:p>
                <a:r>
                  <a:rPr lang="en-US" sz="1200" dirty="0" smtClean="0"/>
                  <a:t>1</a:t>
                </a:r>
                <a:endParaRPr lang="en-US" sz="1200" dirty="0"/>
              </a:p>
            </p:txBody>
          </p:sp>
          <p:sp>
            <p:nvSpPr>
              <p:cNvPr id="374" name="TextBox 373"/>
              <p:cNvSpPr txBox="1"/>
              <p:nvPr/>
            </p:nvSpPr>
            <p:spPr>
              <a:xfrm>
                <a:off x="6473546" y="5540448"/>
                <a:ext cx="312906" cy="276999"/>
              </a:xfrm>
              <a:prstGeom prst="rect">
                <a:avLst/>
              </a:prstGeom>
              <a:noFill/>
            </p:spPr>
            <p:txBody>
              <a:bodyPr wrap="none" rtlCol="0">
                <a:spAutoFit/>
              </a:bodyPr>
              <a:lstStyle/>
              <a:p>
                <a:r>
                  <a:rPr lang="en-US" sz="1200" dirty="0" smtClean="0"/>
                  <a:t>-2</a:t>
                </a:r>
                <a:endParaRPr lang="en-US" sz="1200" dirty="0"/>
              </a:p>
            </p:txBody>
          </p:sp>
          <p:sp>
            <p:nvSpPr>
              <p:cNvPr id="375" name="TextBox 374"/>
              <p:cNvSpPr txBox="1"/>
              <p:nvPr/>
            </p:nvSpPr>
            <p:spPr>
              <a:xfrm>
                <a:off x="7015398" y="5528762"/>
                <a:ext cx="312906" cy="276999"/>
              </a:xfrm>
              <a:prstGeom prst="rect">
                <a:avLst/>
              </a:prstGeom>
              <a:noFill/>
            </p:spPr>
            <p:txBody>
              <a:bodyPr wrap="none" rtlCol="0">
                <a:spAutoFit/>
              </a:bodyPr>
              <a:lstStyle/>
              <a:p>
                <a:r>
                  <a:rPr lang="en-US" sz="1200" dirty="0" smtClean="0"/>
                  <a:t>-1</a:t>
                </a:r>
                <a:endParaRPr lang="en-US" sz="1200" dirty="0"/>
              </a:p>
            </p:txBody>
          </p:sp>
          <p:sp>
            <p:nvSpPr>
              <p:cNvPr id="376" name="TextBox 375"/>
              <p:cNvSpPr txBox="1"/>
              <p:nvPr/>
            </p:nvSpPr>
            <p:spPr>
              <a:xfrm>
                <a:off x="7405477" y="5519664"/>
                <a:ext cx="269383" cy="387454"/>
              </a:xfrm>
              <a:prstGeom prst="rect">
                <a:avLst/>
              </a:prstGeom>
              <a:noFill/>
            </p:spPr>
            <p:txBody>
              <a:bodyPr wrap="none" rtlCol="0">
                <a:spAutoFit/>
              </a:bodyPr>
              <a:lstStyle/>
              <a:p>
                <a:r>
                  <a:rPr lang="en-US" sz="1200" dirty="0" smtClean="0"/>
                  <a:t>3</a:t>
                </a:r>
                <a:endParaRPr lang="en-US" sz="1200" dirty="0"/>
              </a:p>
            </p:txBody>
          </p:sp>
          <p:sp>
            <p:nvSpPr>
              <p:cNvPr id="377" name="TextBox 376"/>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378" name="TextBox 377"/>
              <p:cNvSpPr txBox="1"/>
              <p:nvPr/>
            </p:nvSpPr>
            <p:spPr>
              <a:xfrm>
                <a:off x="8305671" y="5521633"/>
                <a:ext cx="409430" cy="333023"/>
              </a:xfrm>
              <a:prstGeom prst="rect">
                <a:avLst/>
              </a:prstGeom>
              <a:noFill/>
            </p:spPr>
            <p:txBody>
              <a:bodyPr wrap="none" rtlCol="0">
                <a:spAutoFit/>
              </a:bodyPr>
              <a:lstStyle/>
              <a:p>
                <a:r>
                  <a:rPr lang="en-US" sz="1200" dirty="0"/>
                  <a:t>4</a:t>
                </a:r>
              </a:p>
            </p:txBody>
          </p:sp>
          <p:sp>
            <p:nvSpPr>
              <p:cNvPr id="379" name="TextBox 378"/>
              <p:cNvSpPr txBox="1"/>
              <p:nvPr/>
            </p:nvSpPr>
            <p:spPr>
              <a:xfrm>
                <a:off x="4452878" y="5254884"/>
                <a:ext cx="1140936"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sp>
          <p:nvSpPr>
            <p:cNvPr id="357" name="TextBox 356"/>
            <p:cNvSpPr txBox="1"/>
            <p:nvPr/>
          </p:nvSpPr>
          <p:spPr>
            <a:xfrm>
              <a:off x="7471697" y="2064038"/>
              <a:ext cx="902811" cy="369332"/>
            </a:xfrm>
            <a:prstGeom prst="rect">
              <a:avLst/>
            </a:prstGeom>
            <a:noFill/>
          </p:spPr>
          <p:txBody>
            <a:bodyPr wrap="none" rtlCol="0">
              <a:spAutoFit/>
            </a:bodyPr>
            <a:lstStyle/>
            <a:p>
              <a:r>
                <a:rPr lang="en-US" b="1" dirty="0" err="1" smtClean="0"/>
                <a:t>Deconv</a:t>
              </a:r>
              <a:endParaRPr lang="en-US" b="1" dirty="0" smtClean="0"/>
            </a:p>
          </p:txBody>
        </p:sp>
      </p:grpSp>
      <p:grpSp>
        <p:nvGrpSpPr>
          <p:cNvPr id="489" name="Group 488"/>
          <p:cNvGrpSpPr/>
          <p:nvPr/>
        </p:nvGrpSpPr>
        <p:grpSpPr>
          <a:xfrm>
            <a:off x="74929" y="3426873"/>
            <a:ext cx="4166786" cy="3089749"/>
            <a:chOff x="4881629" y="3112815"/>
            <a:chExt cx="4166786" cy="3089749"/>
          </a:xfrm>
        </p:grpSpPr>
        <p:grpSp>
          <p:nvGrpSpPr>
            <p:cNvPr id="416" name="Group 415"/>
            <p:cNvGrpSpPr/>
            <p:nvPr/>
          </p:nvGrpSpPr>
          <p:grpSpPr>
            <a:xfrm>
              <a:off x="5370253" y="4342650"/>
              <a:ext cx="3234179" cy="723112"/>
              <a:chOff x="5452326" y="3882532"/>
              <a:chExt cx="3234179" cy="971179"/>
            </a:xfrm>
          </p:grpSpPr>
          <p:sp>
            <p:nvSpPr>
              <p:cNvPr id="417" name="Oval 416"/>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418" name="Oval 417"/>
              <p:cNvSpPr/>
              <p:nvPr/>
            </p:nvSpPr>
            <p:spPr>
              <a:xfrm>
                <a:off x="7248438" y="443596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419" name="Straight Connector 418"/>
              <p:cNvCxnSpPr>
                <a:stCxn id="417" idx="0"/>
                <a:endCxn id="460"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a:stCxn id="421" idx="0"/>
                <a:endCxn id="460"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21" name="Oval 420"/>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422" name="Oval 421"/>
              <p:cNvSpPr/>
              <p:nvPr/>
            </p:nvSpPr>
            <p:spPr>
              <a:xfrm>
                <a:off x="8181028" y="4440521"/>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423" name="Straight Connector 422"/>
              <p:cNvCxnSpPr>
                <a:stCxn id="418" idx="0"/>
                <a:endCxn id="460"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a:stCxn id="421" idx="0"/>
                <a:endCxn id="461"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a:stCxn id="418" idx="0"/>
                <a:endCxn id="461"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2" idx="0"/>
                <a:endCxn id="461"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27" name="TextBox 426"/>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428" name="TextBox 427"/>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429" name="TextBox 428"/>
              <p:cNvSpPr txBox="1"/>
              <p:nvPr/>
            </p:nvSpPr>
            <p:spPr>
              <a:xfrm>
                <a:off x="7098215" y="3882532"/>
                <a:ext cx="262662" cy="277000"/>
              </a:xfrm>
              <a:prstGeom prst="rect">
                <a:avLst/>
              </a:prstGeom>
              <a:noFill/>
            </p:spPr>
            <p:txBody>
              <a:bodyPr wrap="none" rtlCol="0">
                <a:spAutoFit/>
              </a:bodyPr>
              <a:lstStyle/>
              <a:p>
                <a:r>
                  <a:rPr lang="en-US" sz="1200" dirty="0" smtClean="0"/>
                  <a:t>1</a:t>
                </a:r>
                <a:endParaRPr lang="en-US" sz="1200" dirty="0"/>
              </a:p>
            </p:txBody>
          </p:sp>
          <p:sp>
            <p:nvSpPr>
              <p:cNvPr id="430" name="TextBox 429"/>
              <p:cNvSpPr txBox="1"/>
              <p:nvPr/>
            </p:nvSpPr>
            <p:spPr>
              <a:xfrm>
                <a:off x="7291436" y="4044591"/>
                <a:ext cx="262662" cy="372025"/>
              </a:xfrm>
              <a:prstGeom prst="rect">
                <a:avLst/>
              </a:prstGeom>
              <a:noFill/>
            </p:spPr>
            <p:txBody>
              <a:bodyPr wrap="none" rtlCol="0">
                <a:spAutoFit/>
              </a:bodyPr>
              <a:lstStyle/>
              <a:p>
                <a:r>
                  <a:rPr lang="en-US" sz="1200" dirty="0"/>
                  <a:t>2</a:t>
                </a:r>
                <a:endParaRPr lang="en-US" sz="1200" dirty="0"/>
              </a:p>
            </p:txBody>
          </p:sp>
          <p:sp>
            <p:nvSpPr>
              <p:cNvPr id="431" name="TextBox 430"/>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432" name="TextBox 431"/>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grpSp>
        <p:grpSp>
          <p:nvGrpSpPr>
            <p:cNvPr id="433" name="Group 432"/>
            <p:cNvGrpSpPr/>
            <p:nvPr/>
          </p:nvGrpSpPr>
          <p:grpSpPr>
            <a:xfrm>
              <a:off x="4881629" y="5559685"/>
              <a:ext cx="4166786" cy="642879"/>
              <a:chOff x="4963702" y="5517076"/>
              <a:chExt cx="4166786" cy="863421"/>
            </a:xfrm>
          </p:grpSpPr>
          <p:sp>
            <p:nvSpPr>
              <p:cNvPr id="434" name="Oval 433"/>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435" name="Oval 434"/>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436" name="Oval 435"/>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437" name="Oval 436"/>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9</a:t>
                </a:r>
                <a:endParaRPr lang="en-US" sz="1200" dirty="0">
                  <a:solidFill>
                    <a:srgbClr val="000000"/>
                  </a:solidFill>
                </a:endParaRPr>
              </a:p>
            </p:txBody>
          </p:sp>
          <p:sp>
            <p:nvSpPr>
              <p:cNvPr id="438" name="Oval 437"/>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cxnSp>
            <p:nvCxnSpPr>
              <p:cNvPr id="439" name="Straight Connector 438"/>
              <p:cNvCxnSpPr>
                <a:stCxn id="434" idx="0"/>
                <a:endCxn id="481"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a:stCxn id="435" idx="0"/>
                <a:endCxn id="481"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a:stCxn id="435" idx="0"/>
                <a:endCxn id="485"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436" idx="0"/>
                <a:endCxn id="485"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436" idx="0"/>
                <a:endCxn id="482"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437" idx="0"/>
                <a:endCxn id="482"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437" idx="0"/>
                <a:endCxn id="486"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438" idx="0"/>
                <a:endCxn id="486"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47" name="TextBox 446"/>
              <p:cNvSpPr txBox="1"/>
              <p:nvPr/>
            </p:nvSpPr>
            <p:spPr>
              <a:xfrm>
                <a:off x="5132188" y="5559263"/>
                <a:ext cx="312906" cy="372025"/>
              </a:xfrm>
              <a:prstGeom prst="rect">
                <a:avLst/>
              </a:prstGeom>
              <a:noFill/>
            </p:spPr>
            <p:txBody>
              <a:bodyPr wrap="none" rtlCol="0">
                <a:spAutoFit/>
              </a:bodyPr>
              <a:lstStyle/>
              <a:p>
                <a:r>
                  <a:rPr lang="en-US" sz="1200" dirty="0" smtClean="0"/>
                  <a:t>-2</a:t>
                </a:r>
                <a:endParaRPr lang="en-US" sz="1200" dirty="0"/>
              </a:p>
            </p:txBody>
          </p:sp>
          <p:sp>
            <p:nvSpPr>
              <p:cNvPr id="448" name="TextBox 447"/>
              <p:cNvSpPr txBox="1"/>
              <p:nvPr/>
            </p:nvSpPr>
            <p:spPr>
              <a:xfrm>
                <a:off x="5654889" y="5563820"/>
                <a:ext cx="409430" cy="333024"/>
              </a:xfrm>
              <a:prstGeom prst="rect">
                <a:avLst/>
              </a:prstGeom>
              <a:noFill/>
            </p:spPr>
            <p:txBody>
              <a:bodyPr wrap="none" rtlCol="0">
                <a:spAutoFit/>
              </a:bodyPr>
              <a:lstStyle/>
              <a:p>
                <a:r>
                  <a:rPr lang="en-US" sz="1200" dirty="0"/>
                  <a:t>2</a:t>
                </a:r>
              </a:p>
            </p:txBody>
          </p:sp>
          <p:sp>
            <p:nvSpPr>
              <p:cNvPr id="449" name="TextBox 448"/>
              <p:cNvSpPr txBox="1"/>
              <p:nvPr/>
            </p:nvSpPr>
            <p:spPr>
              <a:xfrm>
                <a:off x="6007483" y="5535892"/>
                <a:ext cx="487749" cy="333023"/>
              </a:xfrm>
              <a:prstGeom prst="rect">
                <a:avLst/>
              </a:prstGeom>
              <a:noFill/>
            </p:spPr>
            <p:txBody>
              <a:bodyPr wrap="none" rtlCol="0">
                <a:spAutoFit/>
              </a:bodyPr>
              <a:lstStyle/>
              <a:p>
                <a:r>
                  <a:rPr lang="en-US" sz="1200" dirty="0" smtClean="0"/>
                  <a:t>-1</a:t>
                </a:r>
                <a:endParaRPr lang="en-US" sz="1200" dirty="0"/>
              </a:p>
            </p:txBody>
          </p:sp>
          <p:sp>
            <p:nvSpPr>
              <p:cNvPr id="450" name="TextBox 449"/>
              <p:cNvSpPr txBox="1"/>
              <p:nvPr/>
            </p:nvSpPr>
            <p:spPr>
              <a:xfrm>
                <a:off x="6569131" y="5540448"/>
                <a:ext cx="262662" cy="276999"/>
              </a:xfrm>
              <a:prstGeom prst="rect">
                <a:avLst/>
              </a:prstGeom>
              <a:noFill/>
            </p:spPr>
            <p:txBody>
              <a:bodyPr wrap="none" rtlCol="0">
                <a:spAutoFit/>
              </a:bodyPr>
              <a:lstStyle/>
              <a:p>
                <a:r>
                  <a:rPr lang="en-US" sz="1200" dirty="0" smtClean="0"/>
                  <a:t>2</a:t>
                </a:r>
                <a:endParaRPr lang="en-US" sz="1200" dirty="0"/>
              </a:p>
            </p:txBody>
          </p:sp>
          <p:sp>
            <p:nvSpPr>
              <p:cNvPr id="451" name="TextBox 450"/>
              <p:cNvSpPr txBox="1"/>
              <p:nvPr/>
            </p:nvSpPr>
            <p:spPr>
              <a:xfrm>
                <a:off x="6988088" y="5528762"/>
                <a:ext cx="312906" cy="372025"/>
              </a:xfrm>
              <a:prstGeom prst="rect">
                <a:avLst/>
              </a:prstGeom>
              <a:noFill/>
            </p:spPr>
            <p:txBody>
              <a:bodyPr wrap="none" rtlCol="0">
                <a:spAutoFit/>
              </a:bodyPr>
              <a:lstStyle/>
              <a:p>
                <a:r>
                  <a:rPr lang="en-US" sz="1200" dirty="0" smtClean="0"/>
                  <a:t>-1</a:t>
                </a:r>
                <a:endParaRPr lang="en-US" sz="1200" dirty="0"/>
              </a:p>
            </p:txBody>
          </p:sp>
          <p:sp>
            <p:nvSpPr>
              <p:cNvPr id="452" name="TextBox 451"/>
              <p:cNvSpPr txBox="1"/>
              <p:nvPr/>
            </p:nvSpPr>
            <p:spPr>
              <a:xfrm>
                <a:off x="7446443" y="5533319"/>
                <a:ext cx="262662" cy="372025"/>
              </a:xfrm>
              <a:prstGeom prst="rect">
                <a:avLst/>
              </a:prstGeom>
              <a:noFill/>
            </p:spPr>
            <p:txBody>
              <a:bodyPr wrap="none" rtlCol="0">
                <a:spAutoFit/>
              </a:bodyPr>
              <a:lstStyle/>
              <a:p>
                <a:r>
                  <a:rPr lang="en-US" sz="1200" dirty="0" smtClean="0"/>
                  <a:t>3</a:t>
                </a:r>
                <a:endParaRPr lang="en-US" sz="1200" dirty="0"/>
              </a:p>
            </p:txBody>
          </p:sp>
          <p:sp>
            <p:nvSpPr>
              <p:cNvPr id="453" name="TextBox 452"/>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454" name="TextBox 453"/>
              <p:cNvSpPr txBox="1"/>
              <p:nvPr/>
            </p:nvSpPr>
            <p:spPr>
              <a:xfrm>
                <a:off x="8360291" y="5521633"/>
                <a:ext cx="409430" cy="333024"/>
              </a:xfrm>
              <a:prstGeom prst="rect">
                <a:avLst/>
              </a:prstGeom>
              <a:noFill/>
            </p:spPr>
            <p:txBody>
              <a:bodyPr wrap="none" rtlCol="0">
                <a:spAutoFit/>
              </a:bodyPr>
              <a:lstStyle/>
              <a:p>
                <a:r>
                  <a:rPr lang="en-US" sz="1200" dirty="0"/>
                  <a:t>4</a:t>
                </a:r>
              </a:p>
            </p:txBody>
          </p:sp>
        </p:grpSp>
        <p:sp>
          <p:nvSpPr>
            <p:cNvPr id="455" name="TextBox 454"/>
            <p:cNvSpPr txBox="1"/>
            <p:nvPr/>
          </p:nvSpPr>
          <p:spPr>
            <a:xfrm>
              <a:off x="7455851" y="3113221"/>
              <a:ext cx="1120820" cy="369332"/>
            </a:xfrm>
            <a:prstGeom prst="rect">
              <a:avLst/>
            </a:prstGeom>
            <a:noFill/>
          </p:spPr>
          <p:txBody>
            <a:bodyPr wrap="none" rtlCol="0">
              <a:spAutoFit/>
            </a:bodyPr>
            <a:lstStyle/>
            <a:p>
              <a:r>
                <a:rPr lang="en-US" b="1" dirty="0" smtClean="0"/>
                <a:t>Gradients</a:t>
              </a:r>
              <a:endParaRPr lang="en-US" b="1" dirty="0"/>
            </a:p>
          </p:txBody>
        </p:sp>
        <p:grpSp>
          <p:nvGrpSpPr>
            <p:cNvPr id="456" name="Group 455"/>
            <p:cNvGrpSpPr/>
            <p:nvPr/>
          </p:nvGrpSpPr>
          <p:grpSpPr>
            <a:xfrm>
              <a:off x="6247203" y="3918852"/>
              <a:ext cx="1416986" cy="549016"/>
              <a:chOff x="6247203" y="3918852"/>
              <a:chExt cx="1416986" cy="549016"/>
            </a:xfrm>
          </p:grpSpPr>
          <p:grpSp>
            <p:nvGrpSpPr>
              <p:cNvPr id="457" name="Group 456"/>
              <p:cNvGrpSpPr/>
              <p:nvPr/>
            </p:nvGrpSpPr>
            <p:grpSpPr>
              <a:xfrm>
                <a:off x="6247203" y="4007970"/>
                <a:ext cx="1416986" cy="459898"/>
                <a:chOff x="6329276" y="3433035"/>
                <a:chExt cx="1416986" cy="617668"/>
              </a:xfrm>
            </p:grpSpPr>
            <p:sp>
              <p:nvSpPr>
                <p:cNvPr id="460" name="Oval 459"/>
                <p:cNvSpPr/>
                <p:nvPr/>
              </p:nvSpPr>
              <p:spPr>
                <a:xfrm>
                  <a:off x="6329276" y="362384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461" name="Oval 460"/>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462" name="Straight Connector 461"/>
                <p:cNvCxnSpPr>
                  <a:stCxn id="460" idx="0"/>
                  <a:endCxn id="473"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461" idx="0"/>
                  <a:endCxn id="474"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458" name="TextBox 457"/>
              <p:cNvSpPr txBox="1"/>
              <p:nvPr/>
            </p:nvSpPr>
            <p:spPr>
              <a:xfrm>
                <a:off x="7373917" y="3918852"/>
                <a:ext cx="262662" cy="276999"/>
              </a:xfrm>
              <a:prstGeom prst="rect">
                <a:avLst/>
              </a:prstGeom>
              <a:noFill/>
            </p:spPr>
            <p:txBody>
              <a:bodyPr wrap="none" rtlCol="0">
                <a:spAutoFit/>
              </a:bodyPr>
              <a:lstStyle/>
              <a:p>
                <a:r>
                  <a:rPr lang="en-US" sz="1200" dirty="0" smtClean="0"/>
                  <a:t>1</a:t>
                </a:r>
                <a:endParaRPr lang="en-US" sz="1200" dirty="0"/>
              </a:p>
            </p:txBody>
          </p:sp>
          <p:sp>
            <p:nvSpPr>
              <p:cNvPr id="459" name="TextBox 458"/>
              <p:cNvSpPr txBox="1"/>
              <p:nvPr/>
            </p:nvSpPr>
            <p:spPr>
              <a:xfrm>
                <a:off x="6474858" y="3921051"/>
                <a:ext cx="262662" cy="276999"/>
              </a:xfrm>
              <a:prstGeom prst="rect">
                <a:avLst/>
              </a:prstGeom>
              <a:noFill/>
            </p:spPr>
            <p:txBody>
              <a:bodyPr wrap="none" rtlCol="0">
                <a:spAutoFit/>
              </a:bodyPr>
              <a:lstStyle/>
              <a:p>
                <a:r>
                  <a:rPr lang="en-US" sz="1200" dirty="0"/>
                  <a:t>0</a:t>
                </a:r>
                <a:endParaRPr lang="en-US" sz="1200" dirty="0"/>
              </a:p>
            </p:txBody>
          </p:sp>
        </p:grpSp>
        <p:sp>
          <p:nvSpPr>
            <p:cNvPr id="465" name="Oval 464"/>
            <p:cNvSpPr/>
            <p:nvPr/>
          </p:nvSpPr>
          <p:spPr>
            <a:xfrm>
              <a:off x="6745132" y="3112815"/>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nvGrpSpPr>
            <p:cNvPr id="467" name="Group 466"/>
            <p:cNvGrpSpPr/>
            <p:nvPr/>
          </p:nvGrpSpPr>
          <p:grpSpPr>
            <a:xfrm>
              <a:off x="6250975" y="3363414"/>
              <a:ext cx="1403474" cy="649186"/>
              <a:chOff x="6250975" y="3363414"/>
              <a:chExt cx="1403474" cy="649186"/>
            </a:xfrm>
          </p:grpSpPr>
          <p:grpSp>
            <p:nvGrpSpPr>
              <p:cNvPr id="468" name="Group 467"/>
              <p:cNvGrpSpPr/>
              <p:nvPr/>
            </p:nvGrpSpPr>
            <p:grpSpPr>
              <a:xfrm>
                <a:off x="6250975" y="3415156"/>
                <a:ext cx="1403474" cy="597444"/>
                <a:chOff x="6333048" y="2636856"/>
                <a:chExt cx="1403474" cy="802400"/>
              </a:xfrm>
            </p:grpSpPr>
            <p:cxnSp>
              <p:nvCxnSpPr>
                <p:cNvPr id="471" name="Straight Connector 470"/>
                <p:cNvCxnSpPr>
                  <a:stCxn id="473" idx="0"/>
                  <a:endCxn id="465"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74" idx="0"/>
                  <a:endCxn id="465"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3" name="Oval 472"/>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474" name="Oval 473"/>
                <p:cNvSpPr/>
                <p:nvPr/>
              </p:nvSpPr>
              <p:spPr>
                <a:xfrm>
                  <a:off x="7231045" y="302697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sp>
            <p:nvSpPr>
              <p:cNvPr id="469" name="TextBox 468"/>
              <p:cNvSpPr txBox="1"/>
              <p:nvPr/>
            </p:nvSpPr>
            <p:spPr>
              <a:xfrm>
                <a:off x="6518014" y="3363414"/>
                <a:ext cx="262662" cy="276999"/>
              </a:xfrm>
              <a:prstGeom prst="rect">
                <a:avLst/>
              </a:prstGeom>
              <a:noFill/>
            </p:spPr>
            <p:txBody>
              <a:bodyPr wrap="none" rtlCol="0">
                <a:spAutoFit/>
              </a:bodyPr>
              <a:lstStyle/>
              <a:p>
                <a:r>
                  <a:rPr lang="en-US" sz="1200" dirty="0"/>
                  <a:t>0</a:t>
                </a:r>
                <a:endParaRPr lang="en-US" sz="1200" dirty="0"/>
              </a:p>
            </p:txBody>
          </p:sp>
          <p:sp>
            <p:nvSpPr>
              <p:cNvPr id="470" name="TextBox 469"/>
              <p:cNvSpPr txBox="1"/>
              <p:nvPr/>
            </p:nvSpPr>
            <p:spPr>
              <a:xfrm>
                <a:off x="7175665" y="3365614"/>
                <a:ext cx="262662" cy="276999"/>
              </a:xfrm>
              <a:prstGeom prst="rect">
                <a:avLst/>
              </a:prstGeom>
              <a:noFill/>
            </p:spPr>
            <p:txBody>
              <a:bodyPr wrap="none" rtlCol="0">
                <a:spAutoFit/>
              </a:bodyPr>
              <a:lstStyle/>
              <a:p>
                <a:r>
                  <a:rPr lang="en-US" sz="1200" dirty="0" smtClean="0"/>
                  <a:t>1</a:t>
                </a:r>
                <a:endParaRPr lang="en-US" sz="1200" dirty="0"/>
              </a:p>
            </p:txBody>
          </p:sp>
        </p:grpSp>
        <p:grpSp>
          <p:nvGrpSpPr>
            <p:cNvPr id="475" name="Group 474"/>
            <p:cNvGrpSpPr/>
            <p:nvPr/>
          </p:nvGrpSpPr>
          <p:grpSpPr>
            <a:xfrm>
              <a:off x="5371922" y="4997105"/>
              <a:ext cx="3247341" cy="597383"/>
              <a:chOff x="5371922" y="4997105"/>
              <a:chExt cx="3247341" cy="597383"/>
            </a:xfrm>
          </p:grpSpPr>
          <p:grpSp>
            <p:nvGrpSpPr>
              <p:cNvPr id="476" name="Group 475"/>
              <p:cNvGrpSpPr/>
              <p:nvPr/>
            </p:nvGrpSpPr>
            <p:grpSpPr>
              <a:xfrm>
                <a:off x="5371922" y="5057060"/>
                <a:ext cx="3234174" cy="537428"/>
                <a:chOff x="5453995" y="4842025"/>
                <a:chExt cx="3234174" cy="721795"/>
              </a:xfrm>
            </p:grpSpPr>
            <p:sp>
              <p:nvSpPr>
                <p:cNvPr id="481" name="Oval 480"/>
                <p:cNvSpPr/>
                <p:nvPr/>
              </p:nvSpPr>
              <p:spPr>
                <a:xfrm>
                  <a:off x="5453995" y="5157760"/>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482" name="Oval 481"/>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483" name="Straight Connector 482"/>
                <p:cNvCxnSpPr>
                  <a:stCxn id="481" idx="0"/>
                  <a:endCxn id="417"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82" idx="0"/>
                  <a:endCxn id="418"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85" name="Oval 484"/>
                <p:cNvSpPr/>
                <p:nvPr/>
              </p:nvSpPr>
              <p:spPr>
                <a:xfrm>
                  <a:off x="6323396" y="51460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486" name="Oval 485"/>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487" name="Straight Connector 486"/>
                <p:cNvCxnSpPr>
                  <a:stCxn id="485" idx="0"/>
                  <a:endCxn id="421"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486" idx="0"/>
                  <a:endCxn id="422"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477" name="TextBox 476"/>
              <p:cNvSpPr txBox="1"/>
              <p:nvPr/>
            </p:nvSpPr>
            <p:spPr>
              <a:xfrm>
                <a:off x="5634795" y="5020014"/>
                <a:ext cx="262662" cy="276999"/>
              </a:xfrm>
              <a:prstGeom prst="rect">
                <a:avLst/>
              </a:prstGeom>
              <a:noFill/>
            </p:spPr>
            <p:txBody>
              <a:bodyPr wrap="none" rtlCol="0">
                <a:spAutoFit/>
              </a:bodyPr>
              <a:lstStyle/>
              <a:p>
                <a:r>
                  <a:rPr lang="en-US" sz="1200" dirty="0"/>
                  <a:t>0</a:t>
                </a:r>
                <a:endParaRPr lang="en-US" sz="1200" dirty="0"/>
              </a:p>
            </p:txBody>
          </p:sp>
          <p:sp>
            <p:nvSpPr>
              <p:cNvPr id="478" name="TextBox 477"/>
              <p:cNvSpPr txBox="1"/>
              <p:nvPr/>
            </p:nvSpPr>
            <p:spPr>
              <a:xfrm>
                <a:off x="6510931" y="5008560"/>
                <a:ext cx="262662" cy="276999"/>
              </a:xfrm>
              <a:prstGeom prst="rect">
                <a:avLst/>
              </a:prstGeom>
              <a:noFill/>
            </p:spPr>
            <p:txBody>
              <a:bodyPr wrap="none" rtlCol="0">
                <a:spAutoFit/>
              </a:bodyPr>
              <a:lstStyle/>
              <a:p>
                <a:r>
                  <a:rPr lang="en-US" sz="1200" dirty="0"/>
                  <a:t>0</a:t>
                </a:r>
                <a:endParaRPr lang="en-US" sz="1200" dirty="0"/>
              </a:p>
            </p:txBody>
          </p:sp>
          <p:sp>
            <p:nvSpPr>
              <p:cNvPr id="479" name="TextBox 478"/>
              <p:cNvSpPr txBox="1"/>
              <p:nvPr/>
            </p:nvSpPr>
            <p:spPr>
              <a:xfrm>
                <a:off x="7428034" y="5024415"/>
                <a:ext cx="262662" cy="276999"/>
              </a:xfrm>
              <a:prstGeom prst="rect">
                <a:avLst/>
              </a:prstGeom>
              <a:noFill/>
            </p:spPr>
            <p:txBody>
              <a:bodyPr wrap="none" rtlCol="0">
                <a:spAutoFit/>
              </a:bodyPr>
              <a:lstStyle/>
              <a:p>
                <a:r>
                  <a:rPr lang="en-US" sz="1200" dirty="0"/>
                  <a:t>1</a:t>
                </a:r>
                <a:endParaRPr lang="en-US" sz="1200" dirty="0"/>
              </a:p>
            </p:txBody>
          </p:sp>
          <p:sp>
            <p:nvSpPr>
              <p:cNvPr id="480" name="TextBox 479"/>
              <p:cNvSpPr txBox="1"/>
              <p:nvPr/>
            </p:nvSpPr>
            <p:spPr>
              <a:xfrm>
                <a:off x="8356601" y="4997105"/>
                <a:ext cx="262662" cy="276999"/>
              </a:xfrm>
              <a:prstGeom prst="rect">
                <a:avLst/>
              </a:prstGeom>
              <a:noFill/>
            </p:spPr>
            <p:txBody>
              <a:bodyPr wrap="none" rtlCol="0">
                <a:spAutoFit/>
              </a:bodyPr>
              <a:lstStyle/>
              <a:p>
                <a:r>
                  <a:rPr lang="en-US" sz="1200" dirty="0" smtClean="0"/>
                  <a:t>1</a:t>
                </a:r>
                <a:endParaRPr lang="en-US" sz="1200" dirty="0"/>
              </a:p>
            </p:txBody>
          </p:sp>
        </p:grpSp>
      </p:grpSp>
      <p:grpSp>
        <p:nvGrpSpPr>
          <p:cNvPr id="491" name="Group 490"/>
          <p:cNvGrpSpPr/>
          <p:nvPr/>
        </p:nvGrpSpPr>
        <p:grpSpPr>
          <a:xfrm>
            <a:off x="5126653" y="4686217"/>
            <a:ext cx="3234179" cy="723112"/>
            <a:chOff x="5452326" y="3882532"/>
            <a:chExt cx="3234179" cy="971179"/>
          </a:xfrm>
        </p:grpSpPr>
        <p:sp>
          <p:nvSpPr>
            <p:cNvPr id="548" name="Oval 547"/>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549" name="Oval 548"/>
            <p:cNvSpPr/>
            <p:nvPr/>
          </p:nvSpPr>
          <p:spPr>
            <a:xfrm>
              <a:off x="7248438" y="443596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550" name="Straight Connector 549"/>
            <p:cNvCxnSpPr>
              <a:stCxn id="548" idx="0"/>
              <a:endCxn id="523"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552" idx="0"/>
              <a:endCxn id="523"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52" name="Oval 551"/>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553" name="Oval 552"/>
            <p:cNvSpPr/>
            <p:nvPr/>
          </p:nvSpPr>
          <p:spPr>
            <a:xfrm>
              <a:off x="8181028" y="4440521"/>
              <a:ext cx="505477" cy="406060"/>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554" name="Straight Connector 553"/>
            <p:cNvCxnSpPr>
              <a:stCxn id="549" idx="0"/>
              <a:endCxn id="523"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5" name="Straight Connector 554"/>
            <p:cNvCxnSpPr>
              <a:stCxn id="552" idx="0"/>
              <a:endCxn id="524"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a:stCxn id="549" idx="0"/>
              <a:endCxn id="524"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a:stCxn id="553" idx="0"/>
              <a:endCxn id="524"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58" name="TextBox 557"/>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559" name="TextBox 558"/>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560" name="TextBox 559"/>
            <p:cNvSpPr txBox="1"/>
            <p:nvPr/>
          </p:nvSpPr>
          <p:spPr>
            <a:xfrm>
              <a:off x="7098215" y="3882532"/>
              <a:ext cx="262662" cy="277000"/>
            </a:xfrm>
            <a:prstGeom prst="rect">
              <a:avLst/>
            </a:prstGeom>
            <a:noFill/>
          </p:spPr>
          <p:txBody>
            <a:bodyPr wrap="none" rtlCol="0">
              <a:spAutoFit/>
            </a:bodyPr>
            <a:lstStyle/>
            <a:p>
              <a:r>
                <a:rPr lang="en-US" sz="1200" dirty="0" smtClean="0"/>
                <a:t>1</a:t>
              </a:r>
              <a:endParaRPr lang="en-US" sz="1200" dirty="0"/>
            </a:p>
          </p:txBody>
        </p:sp>
        <p:sp>
          <p:nvSpPr>
            <p:cNvPr id="561" name="TextBox 560"/>
            <p:cNvSpPr txBox="1"/>
            <p:nvPr/>
          </p:nvSpPr>
          <p:spPr>
            <a:xfrm>
              <a:off x="7291436" y="4044591"/>
              <a:ext cx="262662" cy="372025"/>
            </a:xfrm>
            <a:prstGeom prst="rect">
              <a:avLst/>
            </a:prstGeom>
            <a:noFill/>
          </p:spPr>
          <p:txBody>
            <a:bodyPr wrap="none" rtlCol="0">
              <a:spAutoFit/>
            </a:bodyPr>
            <a:lstStyle/>
            <a:p>
              <a:r>
                <a:rPr lang="en-US" sz="1200" dirty="0"/>
                <a:t>2</a:t>
              </a:r>
              <a:endParaRPr lang="en-US" sz="1200" dirty="0"/>
            </a:p>
          </p:txBody>
        </p:sp>
        <p:sp>
          <p:nvSpPr>
            <p:cNvPr id="562" name="TextBox 561"/>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563" name="TextBox 562"/>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grpSp>
      <p:grpSp>
        <p:nvGrpSpPr>
          <p:cNvPr id="492" name="Group 491"/>
          <p:cNvGrpSpPr/>
          <p:nvPr/>
        </p:nvGrpSpPr>
        <p:grpSpPr>
          <a:xfrm>
            <a:off x="4638029" y="5903252"/>
            <a:ext cx="4166786" cy="642879"/>
            <a:chOff x="4963702" y="5517076"/>
            <a:chExt cx="4166786" cy="863421"/>
          </a:xfrm>
        </p:grpSpPr>
        <p:sp>
          <p:nvSpPr>
            <p:cNvPr id="527" name="Oval 526"/>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528" name="Oval 527"/>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529" name="Oval 528"/>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530" name="Oval 529"/>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6</a:t>
              </a:r>
              <a:endParaRPr lang="en-US" sz="1200" dirty="0">
                <a:solidFill>
                  <a:srgbClr val="000000"/>
                </a:solidFill>
              </a:endParaRPr>
            </a:p>
          </p:txBody>
        </p:sp>
        <p:sp>
          <p:nvSpPr>
            <p:cNvPr id="531" name="Oval 530"/>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cxnSp>
          <p:nvCxnSpPr>
            <p:cNvPr id="532" name="Straight Connector 531"/>
            <p:cNvCxnSpPr>
              <a:stCxn id="527" idx="0"/>
              <a:endCxn id="503"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3" name="Straight Connector 532"/>
            <p:cNvCxnSpPr>
              <a:stCxn id="528" idx="0"/>
              <a:endCxn id="503"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a:stCxn id="528" idx="0"/>
              <a:endCxn id="507"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a:stCxn id="529" idx="0"/>
              <a:endCxn id="507"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a:stCxn id="529" idx="0"/>
              <a:endCxn id="504"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7" name="Straight Connector 536"/>
            <p:cNvCxnSpPr>
              <a:stCxn id="530" idx="0"/>
              <a:endCxn id="504"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8" name="Straight Connector 537"/>
            <p:cNvCxnSpPr>
              <a:stCxn id="530" idx="0"/>
              <a:endCxn id="508"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a:stCxn id="531" idx="0"/>
              <a:endCxn id="508"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40" name="TextBox 539"/>
            <p:cNvSpPr txBox="1"/>
            <p:nvPr/>
          </p:nvSpPr>
          <p:spPr>
            <a:xfrm>
              <a:off x="5132188" y="5559263"/>
              <a:ext cx="312906" cy="372025"/>
            </a:xfrm>
            <a:prstGeom prst="rect">
              <a:avLst/>
            </a:prstGeom>
            <a:noFill/>
          </p:spPr>
          <p:txBody>
            <a:bodyPr wrap="none" rtlCol="0">
              <a:spAutoFit/>
            </a:bodyPr>
            <a:lstStyle/>
            <a:p>
              <a:r>
                <a:rPr lang="en-US" sz="1200" dirty="0" smtClean="0"/>
                <a:t>-2</a:t>
              </a:r>
              <a:endParaRPr lang="en-US" sz="1200" dirty="0"/>
            </a:p>
          </p:txBody>
        </p:sp>
        <p:sp>
          <p:nvSpPr>
            <p:cNvPr id="541" name="TextBox 540"/>
            <p:cNvSpPr txBox="1"/>
            <p:nvPr/>
          </p:nvSpPr>
          <p:spPr>
            <a:xfrm>
              <a:off x="5654889" y="5563820"/>
              <a:ext cx="409430" cy="333024"/>
            </a:xfrm>
            <a:prstGeom prst="rect">
              <a:avLst/>
            </a:prstGeom>
            <a:noFill/>
          </p:spPr>
          <p:txBody>
            <a:bodyPr wrap="none" rtlCol="0">
              <a:spAutoFit/>
            </a:bodyPr>
            <a:lstStyle/>
            <a:p>
              <a:r>
                <a:rPr lang="en-US" sz="1200" dirty="0"/>
                <a:t>2</a:t>
              </a:r>
            </a:p>
          </p:txBody>
        </p:sp>
        <p:sp>
          <p:nvSpPr>
            <p:cNvPr id="542" name="TextBox 541"/>
            <p:cNvSpPr txBox="1"/>
            <p:nvPr/>
          </p:nvSpPr>
          <p:spPr>
            <a:xfrm>
              <a:off x="6007483" y="5535892"/>
              <a:ext cx="487749" cy="333023"/>
            </a:xfrm>
            <a:prstGeom prst="rect">
              <a:avLst/>
            </a:prstGeom>
            <a:noFill/>
          </p:spPr>
          <p:txBody>
            <a:bodyPr wrap="none" rtlCol="0">
              <a:spAutoFit/>
            </a:bodyPr>
            <a:lstStyle/>
            <a:p>
              <a:r>
                <a:rPr lang="en-US" sz="1200" dirty="0" smtClean="0"/>
                <a:t>-1</a:t>
              </a:r>
              <a:endParaRPr lang="en-US" sz="1200" dirty="0"/>
            </a:p>
          </p:txBody>
        </p:sp>
        <p:sp>
          <p:nvSpPr>
            <p:cNvPr id="543" name="TextBox 542"/>
            <p:cNvSpPr txBox="1"/>
            <p:nvPr/>
          </p:nvSpPr>
          <p:spPr>
            <a:xfrm>
              <a:off x="6569131" y="5540448"/>
              <a:ext cx="262662" cy="276999"/>
            </a:xfrm>
            <a:prstGeom prst="rect">
              <a:avLst/>
            </a:prstGeom>
            <a:noFill/>
          </p:spPr>
          <p:txBody>
            <a:bodyPr wrap="none" rtlCol="0">
              <a:spAutoFit/>
            </a:bodyPr>
            <a:lstStyle/>
            <a:p>
              <a:r>
                <a:rPr lang="en-US" sz="1200" dirty="0" smtClean="0"/>
                <a:t>2</a:t>
              </a:r>
              <a:endParaRPr lang="en-US" sz="1200" dirty="0"/>
            </a:p>
          </p:txBody>
        </p:sp>
        <p:sp>
          <p:nvSpPr>
            <p:cNvPr id="544" name="TextBox 543"/>
            <p:cNvSpPr txBox="1"/>
            <p:nvPr/>
          </p:nvSpPr>
          <p:spPr>
            <a:xfrm>
              <a:off x="6988088" y="5528762"/>
              <a:ext cx="312906" cy="372025"/>
            </a:xfrm>
            <a:prstGeom prst="rect">
              <a:avLst/>
            </a:prstGeom>
            <a:noFill/>
          </p:spPr>
          <p:txBody>
            <a:bodyPr wrap="none" rtlCol="0">
              <a:spAutoFit/>
            </a:bodyPr>
            <a:lstStyle/>
            <a:p>
              <a:r>
                <a:rPr lang="en-US" sz="1200" dirty="0" smtClean="0"/>
                <a:t>-1</a:t>
              </a:r>
              <a:endParaRPr lang="en-US" sz="1200" dirty="0"/>
            </a:p>
          </p:txBody>
        </p:sp>
        <p:sp>
          <p:nvSpPr>
            <p:cNvPr id="545" name="TextBox 544"/>
            <p:cNvSpPr txBox="1"/>
            <p:nvPr/>
          </p:nvSpPr>
          <p:spPr>
            <a:xfrm>
              <a:off x="7446443" y="5533319"/>
              <a:ext cx="262662" cy="372025"/>
            </a:xfrm>
            <a:prstGeom prst="rect">
              <a:avLst/>
            </a:prstGeom>
            <a:noFill/>
          </p:spPr>
          <p:txBody>
            <a:bodyPr wrap="none" rtlCol="0">
              <a:spAutoFit/>
            </a:bodyPr>
            <a:lstStyle/>
            <a:p>
              <a:r>
                <a:rPr lang="en-US" sz="1200" dirty="0" smtClean="0"/>
                <a:t>3</a:t>
              </a:r>
              <a:endParaRPr lang="en-US" sz="1200" dirty="0"/>
            </a:p>
          </p:txBody>
        </p:sp>
        <p:sp>
          <p:nvSpPr>
            <p:cNvPr id="546" name="TextBox 545"/>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547" name="TextBox 546"/>
            <p:cNvSpPr txBox="1"/>
            <p:nvPr/>
          </p:nvSpPr>
          <p:spPr>
            <a:xfrm>
              <a:off x="8360291" y="5521633"/>
              <a:ext cx="409430" cy="333024"/>
            </a:xfrm>
            <a:prstGeom prst="rect">
              <a:avLst/>
            </a:prstGeom>
            <a:noFill/>
          </p:spPr>
          <p:txBody>
            <a:bodyPr wrap="none" rtlCol="0">
              <a:spAutoFit/>
            </a:bodyPr>
            <a:lstStyle/>
            <a:p>
              <a:r>
                <a:rPr lang="en-US" sz="1200" dirty="0"/>
                <a:t>4</a:t>
              </a:r>
            </a:p>
          </p:txBody>
        </p:sp>
      </p:grpSp>
      <p:sp>
        <p:nvSpPr>
          <p:cNvPr id="493" name="TextBox 492"/>
          <p:cNvSpPr txBox="1"/>
          <p:nvPr/>
        </p:nvSpPr>
        <p:spPr>
          <a:xfrm>
            <a:off x="7212251" y="3456788"/>
            <a:ext cx="1827544" cy="369332"/>
          </a:xfrm>
          <a:prstGeom prst="rect">
            <a:avLst/>
          </a:prstGeom>
          <a:noFill/>
        </p:spPr>
        <p:txBody>
          <a:bodyPr wrap="none" rtlCol="0">
            <a:spAutoFit/>
          </a:bodyPr>
          <a:lstStyle/>
          <a:p>
            <a:r>
              <a:rPr lang="en-US" b="1" dirty="0" smtClean="0"/>
              <a:t>Guided </a:t>
            </a:r>
            <a:r>
              <a:rPr lang="en-US" b="1" dirty="0" err="1" smtClean="0"/>
              <a:t>backprop</a:t>
            </a:r>
            <a:endParaRPr lang="en-US" b="1" dirty="0"/>
          </a:p>
        </p:txBody>
      </p:sp>
      <p:grpSp>
        <p:nvGrpSpPr>
          <p:cNvPr id="494" name="Group 493"/>
          <p:cNvGrpSpPr/>
          <p:nvPr/>
        </p:nvGrpSpPr>
        <p:grpSpPr>
          <a:xfrm>
            <a:off x="6003603" y="4262419"/>
            <a:ext cx="1416986" cy="549016"/>
            <a:chOff x="6247203" y="3918852"/>
            <a:chExt cx="1416986" cy="549016"/>
          </a:xfrm>
        </p:grpSpPr>
        <p:grpSp>
          <p:nvGrpSpPr>
            <p:cNvPr id="520" name="Group 519"/>
            <p:cNvGrpSpPr/>
            <p:nvPr/>
          </p:nvGrpSpPr>
          <p:grpSpPr>
            <a:xfrm>
              <a:off x="6247203" y="4007970"/>
              <a:ext cx="1416986" cy="459898"/>
              <a:chOff x="6329276" y="3433035"/>
              <a:chExt cx="1416986" cy="617668"/>
            </a:xfrm>
          </p:grpSpPr>
          <p:sp>
            <p:nvSpPr>
              <p:cNvPr id="523" name="Oval 522"/>
              <p:cNvSpPr/>
              <p:nvPr/>
            </p:nvSpPr>
            <p:spPr>
              <a:xfrm>
                <a:off x="6329276" y="362384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524" name="Oval 523"/>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525" name="Straight Connector 524"/>
              <p:cNvCxnSpPr>
                <a:stCxn id="523" idx="0"/>
                <a:endCxn id="516"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524" idx="0"/>
                <a:endCxn id="517"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521" name="TextBox 520"/>
            <p:cNvSpPr txBox="1"/>
            <p:nvPr/>
          </p:nvSpPr>
          <p:spPr>
            <a:xfrm>
              <a:off x="7373917" y="3918852"/>
              <a:ext cx="262662" cy="276999"/>
            </a:xfrm>
            <a:prstGeom prst="rect">
              <a:avLst/>
            </a:prstGeom>
            <a:noFill/>
          </p:spPr>
          <p:txBody>
            <a:bodyPr wrap="none" rtlCol="0">
              <a:spAutoFit/>
            </a:bodyPr>
            <a:lstStyle/>
            <a:p>
              <a:r>
                <a:rPr lang="en-US" sz="1200" dirty="0" smtClean="0"/>
                <a:t>1</a:t>
              </a:r>
              <a:endParaRPr lang="en-US" sz="1200" dirty="0"/>
            </a:p>
          </p:txBody>
        </p:sp>
        <p:sp>
          <p:nvSpPr>
            <p:cNvPr id="522" name="TextBox 521"/>
            <p:cNvSpPr txBox="1"/>
            <p:nvPr/>
          </p:nvSpPr>
          <p:spPr>
            <a:xfrm>
              <a:off x="6474858" y="3921051"/>
              <a:ext cx="262662" cy="276999"/>
            </a:xfrm>
            <a:prstGeom prst="rect">
              <a:avLst/>
            </a:prstGeom>
            <a:noFill/>
          </p:spPr>
          <p:txBody>
            <a:bodyPr wrap="none" rtlCol="0">
              <a:spAutoFit/>
            </a:bodyPr>
            <a:lstStyle/>
            <a:p>
              <a:r>
                <a:rPr lang="en-US" sz="1200" dirty="0"/>
                <a:t>0</a:t>
              </a:r>
              <a:endParaRPr lang="en-US" sz="1200" dirty="0"/>
            </a:p>
          </p:txBody>
        </p:sp>
      </p:grpSp>
      <p:sp>
        <p:nvSpPr>
          <p:cNvPr id="518" name="Oval 517"/>
          <p:cNvSpPr/>
          <p:nvPr/>
        </p:nvSpPr>
        <p:spPr>
          <a:xfrm>
            <a:off x="6501532" y="3456382"/>
            <a:ext cx="505477" cy="302341"/>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nvGrpSpPr>
          <p:cNvPr id="496" name="Group 495"/>
          <p:cNvGrpSpPr/>
          <p:nvPr/>
        </p:nvGrpSpPr>
        <p:grpSpPr>
          <a:xfrm>
            <a:off x="6007375" y="3706981"/>
            <a:ext cx="1403474" cy="649186"/>
            <a:chOff x="6250975" y="3363414"/>
            <a:chExt cx="1403474" cy="649186"/>
          </a:xfrm>
        </p:grpSpPr>
        <p:grpSp>
          <p:nvGrpSpPr>
            <p:cNvPr id="511" name="Group 510"/>
            <p:cNvGrpSpPr/>
            <p:nvPr/>
          </p:nvGrpSpPr>
          <p:grpSpPr>
            <a:xfrm>
              <a:off x="6250975" y="3415156"/>
              <a:ext cx="1403474" cy="597444"/>
              <a:chOff x="6333048" y="2636856"/>
              <a:chExt cx="1403474" cy="802400"/>
            </a:xfrm>
          </p:grpSpPr>
          <p:cxnSp>
            <p:nvCxnSpPr>
              <p:cNvPr id="514" name="Straight Connector 513"/>
              <p:cNvCxnSpPr>
                <a:stCxn id="516" idx="0"/>
                <a:endCxn id="518"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a:stCxn id="517" idx="0"/>
                <a:endCxn id="518"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6" name="Oval 515"/>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517" name="Oval 516"/>
              <p:cNvSpPr/>
              <p:nvPr/>
            </p:nvSpPr>
            <p:spPr>
              <a:xfrm>
                <a:off x="7231045" y="3026975"/>
                <a:ext cx="505477" cy="406060"/>
              </a:xfrm>
              <a:prstGeom prst="ellipse">
                <a:avLst/>
              </a:prstGeom>
              <a:solidFill>
                <a:srgbClr val="B9CDE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sp>
          <p:nvSpPr>
            <p:cNvPr id="512" name="TextBox 511"/>
            <p:cNvSpPr txBox="1"/>
            <p:nvPr/>
          </p:nvSpPr>
          <p:spPr>
            <a:xfrm>
              <a:off x="6518014" y="3363414"/>
              <a:ext cx="262662" cy="276999"/>
            </a:xfrm>
            <a:prstGeom prst="rect">
              <a:avLst/>
            </a:prstGeom>
            <a:noFill/>
          </p:spPr>
          <p:txBody>
            <a:bodyPr wrap="none" rtlCol="0">
              <a:spAutoFit/>
            </a:bodyPr>
            <a:lstStyle/>
            <a:p>
              <a:r>
                <a:rPr lang="en-US" sz="1200" dirty="0"/>
                <a:t>0</a:t>
              </a:r>
              <a:endParaRPr lang="en-US" sz="1200" dirty="0"/>
            </a:p>
          </p:txBody>
        </p:sp>
        <p:sp>
          <p:nvSpPr>
            <p:cNvPr id="513" name="TextBox 512"/>
            <p:cNvSpPr txBox="1"/>
            <p:nvPr/>
          </p:nvSpPr>
          <p:spPr>
            <a:xfrm>
              <a:off x="7175665" y="3365614"/>
              <a:ext cx="262662" cy="276999"/>
            </a:xfrm>
            <a:prstGeom prst="rect">
              <a:avLst/>
            </a:prstGeom>
            <a:noFill/>
          </p:spPr>
          <p:txBody>
            <a:bodyPr wrap="none" rtlCol="0">
              <a:spAutoFit/>
            </a:bodyPr>
            <a:lstStyle/>
            <a:p>
              <a:r>
                <a:rPr lang="en-US" sz="1200" dirty="0" smtClean="0"/>
                <a:t>1</a:t>
              </a:r>
              <a:endParaRPr lang="en-US" sz="1200" dirty="0"/>
            </a:p>
          </p:txBody>
        </p:sp>
      </p:grpSp>
      <p:grpSp>
        <p:nvGrpSpPr>
          <p:cNvPr id="497" name="Group 496"/>
          <p:cNvGrpSpPr/>
          <p:nvPr/>
        </p:nvGrpSpPr>
        <p:grpSpPr>
          <a:xfrm>
            <a:off x="5128322" y="5340672"/>
            <a:ext cx="3247341" cy="597383"/>
            <a:chOff x="5371922" y="4997105"/>
            <a:chExt cx="3247341" cy="597383"/>
          </a:xfrm>
        </p:grpSpPr>
        <p:grpSp>
          <p:nvGrpSpPr>
            <p:cNvPr id="498" name="Group 497"/>
            <p:cNvGrpSpPr/>
            <p:nvPr/>
          </p:nvGrpSpPr>
          <p:grpSpPr>
            <a:xfrm>
              <a:off x="5371922" y="5057060"/>
              <a:ext cx="3234174" cy="537428"/>
              <a:chOff x="5453995" y="4842025"/>
              <a:chExt cx="3234174" cy="721795"/>
            </a:xfrm>
          </p:grpSpPr>
          <p:sp>
            <p:nvSpPr>
              <p:cNvPr id="503" name="Oval 502"/>
              <p:cNvSpPr/>
              <p:nvPr/>
            </p:nvSpPr>
            <p:spPr>
              <a:xfrm>
                <a:off x="5453995" y="5157760"/>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504" name="Oval 503"/>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505" name="Straight Connector 504"/>
              <p:cNvCxnSpPr>
                <a:stCxn id="503" idx="0"/>
                <a:endCxn id="548"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504" idx="0"/>
                <a:endCxn id="549"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7" name="Oval 506"/>
              <p:cNvSpPr/>
              <p:nvPr/>
            </p:nvSpPr>
            <p:spPr>
              <a:xfrm>
                <a:off x="6323396" y="51460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508" name="Oval 507"/>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cxnSp>
            <p:nvCxnSpPr>
              <p:cNvPr id="509" name="Straight Connector 508"/>
              <p:cNvCxnSpPr>
                <a:stCxn id="507" idx="0"/>
                <a:endCxn id="552"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508" idx="0"/>
                <a:endCxn id="553"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499" name="TextBox 498"/>
            <p:cNvSpPr txBox="1"/>
            <p:nvPr/>
          </p:nvSpPr>
          <p:spPr>
            <a:xfrm>
              <a:off x="5634795" y="5020014"/>
              <a:ext cx="262662" cy="276999"/>
            </a:xfrm>
            <a:prstGeom prst="rect">
              <a:avLst/>
            </a:prstGeom>
            <a:noFill/>
          </p:spPr>
          <p:txBody>
            <a:bodyPr wrap="none" rtlCol="0">
              <a:spAutoFit/>
            </a:bodyPr>
            <a:lstStyle/>
            <a:p>
              <a:r>
                <a:rPr lang="en-US" sz="1200" dirty="0"/>
                <a:t>0</a:t>
              </a:r>
              <a:endParaRPr lang="en-US" sz="1200" dirty="0"/>
            </a:p>
          </p:txBody>
        </p:sp>
        <p:sp>
          <p:nvSpPr>
            <p:cNvPr id="500" name="TextBox 499"/>
            <p:cNvSpPr txBox="1"/>
            <p:nvPr/>
          </p:nvSpPr>
          <p:spPr>
            <a:xfrm>
              <a:off x="6510931" y="5008560"/>
              <a:ext cx="262662" cy="276999"/>
            </a:xfrm>
            <a:prstGeom prst="rect">
              <a:avLst/>
            </a:prstGeom>
            <a:noFill/>
          </p:spPr>
          <p:txBody>
            <a:bodyPr wrap="none" rtlCol="0">
              <a:spAutoFit/>
            </a:bodyPr>
            <a:lstStyle/>
            <a:p>
              <a:r>
                <a:rPr lang="en-US" sz="1200" dirty="0"/>
                <a:t>0</a:t>
              </a:r>
              <a:endParaRPr lang="en-US" sz="1200" dirty="0"/>
            </a:p>
          </p:txBody>
        </p:sp>
        <p:sp>
          <p:nvSpPr>
            <p:cNvPr id="501" name="TextBox 500"/>
            <p:cNvSpPr txBox="1"/>
            <p:nvPr/>
          </p:nvSpPr>
          <p:spPr>
            <a:xfrm>
              <a:off x="7428034" y="5024415"/>
              <a:ext cx="262662" cy="276999"/>
            </a:xfrm>
            <a:prstGeom prst="rect">
              <a:avLst/>
            </a:prstGeom>
            <a:noFill/>
          </p:spPr>
          <p:txBody>
            <a:bodyPr wrap="none" rtlCol="0">
              <a:spAutoFit/>
            </a:bodyPr>
            <a:lstStyle/>
            <a:p>
              <a:r>
                <a:rPr lang="en-US" sz="1200" dirty="0"/>
                <a:t>1</a:t>
              </a:r>
              <a:endParaRPr lang="en-US" sz="1200" dirty="0"/>
            </a:p>
          </p:txBody>
        </p:sp>
        <p:sp>
          <p:nvSpPr>
            <p:cNvPr id="502" name="TextBox 501"/>
            <p:cNvSpPr txBox="1"/>
            <p:nvPr/>
          </p:nvSpPr>
          <p:spPr>
            <a:xfrm>
              <a:off x="8356601" y="4997105"/>
              <a:ext cx="262662" cy="276999"/>
            </a:xfrm>
            <a:prstGeom prst="rect">
              <a:avLst/>
            </a:prstGeom>
            <a:noFill/>
          </p:spPr>
          <p:txBody>
            <a:bodyPr wrap="none" rtlCol="0">
              <a:spAutoFit/>
            </a:bodyPr>
            <a:lstStyle/>
            <a:p>
              <a:r>
                <a:rPr lang="en-US" sz="1200" dirty="0"/>
                <a:t>0</a:t>
              </a:r>
              <a:endParaRPr lang="en-US" sz="1200" dirty="0"/>
            </a:p>
          </p:txBody>
        </p:sp>
      </p:grpSp>
    </p:spTree>
    <p:extLst>
      <p:ext uri="{BB962C8B-B14F-4D97-AF65-F5344CB8AC3E}">
        <p14:creationId xmlns:p14="http://schemas.microsoft.com/office/powerpoint/2010/main" val="457202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05 at 12.45.16 PM.pn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40966" y="3543300"/>
            <a:ext cx="3187700" cy="3314700"/>
          </a:xfrm>
          <a:prstGeom prst="rect">
            <a:avLst/>
          </a:prstGeom>
        </p:spPr>
      </p:pic>
      <p:pic>
        <p:nvPicPr>
          <p:cNvPr id="6" name="Picture 5" descr="Screen Shot 2016-10-05 at 11.26.00 AM.png"/>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54503" y="3581400"/>
            <a:ext cx="3175000" cy="3276600"/>
          </a:xfrm>
          <a:prstGeom prst="rect">
            <a:avLst/>
          </a:prstGeom>
        </p:spPr>
      </p:pic>
      <p:pic>
        <p:nvPicPr>
          <p:cNvPr id="3" name="Picture 2" descr="Screen Shot 2016-10-05 at 11.25.2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3321" y="10459"/>
            <a:ext cx="3188346" cy="3226302"/>
          </a:xfrm>
          <a:prstGeom prst="rect">
            <a:avLst/>
          </a:prstGeom>
        </p:spPr>
      </p:pic>
      <p:pic>
        <p:nvPicPr>
          <p:cNvPr id="7" name="Picture 6" descr="Screen Shot 2016-10-05 at 10.54.21 AM.png"/>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4575" y="3568700"/>
            <a:ext cx="3111500" cy="3289300"/>
          </a:xfrm>
          <a:prstGeom prst="rect">
            <a:avLst/>
          </a:prstGeom>
        </p:spPr>
      </p:pic>
      <p:sp>
        <p:nvSpPr>
          <p:cNvPr id="9" name="TextBox 8"/>
          <p:cNvSpPr txBox="1"/>
          <p:nvPr/>
        </p:nvSpPr>
        <p:spPr>
          <a:xfrm>
            <a:off x="926279" y="3155572"/>
            <a:ext cx="1197764" cy="477054"/>
          </a:xfrm>
          <a:prstGeom prst="rect">
            <a:avLst/>
          </a:prstGeom>
          <a:noFill/>
        </p:spPr>
        <p:txBody>
          <a:bodyPr wrap="none" rtlCol="0">
            <a:spAutoFit/>
          </a:bodyPr>
          <a:lstStyle/>
          <a:p>
            <a:r>
              <a:rPr lang="en-US" sz="2500" b="1" dirty="0" err="1" smtClean="0"/>
              <a:t>Deconv</a:t>
            </a:r>
            <a:endParaRPr lang="en-US" sz="2500" b="1" dirty="0"/>
          </a:p>
        </p:txBody>
      </p:sp>
      <p:sp>
        <p:nvSpPr>
          <p:cNvPr id="10" name="TextBox 9"/>
          <p:cNvSpPr txBox="1"/>
          <p:nvPr/>
        </p:nvSpPr>
        <p:spPr>
          <a:xfrm>
            <a:off x="3870700" y="3173708"/>
            <a:ext cx="1484445" cy="477054"/>
          </a:xfrm>
          <a:prstGeom prst="rect">
            <a:avLst/>
          </a:prstGeom>
          <a:noFill/>
        </p:spPr>
        <p:txBody>
          <a:bodyPr wrap="none" rtlCol="0">
            <a:spAutoFit/>
          </a:bodyPr>
          <a:lstStyle/>
          <a:p>
            <a:r>
              <a:rPr lang="en-US" sz="2500" b="1" dirty="0" smtClean="0"/>
              <a:t>Gradients</a:t>
            </a:r>
            <a:endParaRPr lang="en-US" sz="2500" b="1" dirty="0"/>
          </a:p>
        </p:txBody>
      </p:sp>
      <p:sp>
        <p:nvSpPr>
          <p:cNvPr id="8" name="TextBox 7"/>
          <p:cNvSpPr txBox="1"/>
          <p:nvPr/>
        </p:nvSpPr>
        <p:spPr>
          <a:xfrm>
            <a:off x="6450214" y="3142662"/>
            <a:ext cx="2474111" cy="477054"/>
          </a:xfrm>
          <a:prstGeom prst="rect">
            <a:avLst/>
          </a:prstGeom>
          <a:noFill/>
        </p:spPr>
        <p:txBody>
          <a:bodyPr wrap="none" rtlCol="0">
            <a:spAutoFit/>
          </a:bodyPr>
          <a:lstStyle/>
          <a:p>
            <a:r>
              <a:rPr lang="en-US" sz="2500" b="1" dirty="0" smtClean="0"/>
              <a:t>Guided </a:t>
            </a:r>
            <a:r>
              <a:rPr lang="en-US" sz="2500" b="1" dirty="0" err="1" smtClean="0"/>
              <a:t>Backprop</a:t>
            </a:r>
            <a:endParaRPr lang="en-US" sz="2500" b="1" dirty="0"/>
          </a:p>
        </p:txBody>
      </p:sp>
    </p:spTree>
    <p:extLst>
      <p:ext uri="{BB962C8B-B14F-4D97-AF65-F5344CB8AC3E}">
        <p14:creationId xmlns:p14="http://schemas.microsoft.com/office/powerpoint/2010/main" val="11706678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6167587" y="2169513"/>
            <a:ext cx="644231" cy="251697"/>
          </a:xfrm>
          <a:prstGeom prst="rect">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165272" y="1878573"/>
            <a:ext cx="438727" cy="242455"/>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6158"/>
            <a:ext cx="8229600" cy="1143000"/>
          </a:xfrm>
        </p:spPr>
        <p:txBody>
          <a:bodyPr>
            <a:normAutofit/>
          </a:bodyPr>
          <a:lstStyle/>
          <a:p>
            <a:r>
              <a:rPr lang="en-US" dirty="0" smtClean="0"/>
              <a:t>Summary of differences</a:t>
            </a:r>
            <a:endParaRPr lang="en-US" dirty="0"/>
          </a:p>
        </p:txBody>
      </p:sp>
      <p:pic>
        <p:nvPicPr>
          <p:cNvPr id="4" name="Picture 3" descr="Screen Shot 2016-07-06 at 12.28.03 PM.png"/>
          <p:cNvPicPr>
            <a:picLocks noChangeAspect="1"/>
          </p:cNvPicPr>
          <p:nvPr/>
        </p:nvPicPr>
        <p:blipFill rotWithShape="1">
          <a:blip r:embed="rId2">
            <a:extLst>
              <a:ext uri="{28A0092B-C50C-407E-A947-70E740481C1C}">
                <a14:useLocalDpi xmlns:a14="http://schemas.microsoft.com/office/drawing/2010/main" val="0"/>
              </a:ext>
            </a:extLst>
          </a:blip>
          <a:srcRect l="61769" t="26274"/>
          <a:stretch/>
        </p:blipFill>
        <p:spPr>
          <a:xfrm>
            <a:off x="4294923" y="2548217"/>
            <a:ext cx="1321966" cy="2619665"/>
          </a:xfrm>
          <a:prstGeom prst="rect">
            <a:avLst/>
          </a:prstGeom>
        </p:spPr>
      </p:pic>
      <p:pic>
        <p:nvPicPr>
          <p:cNvPr id="6" name="Picture 5" descr="Screen Shot 2016-07-06 at 12.28.03 PM.png"/>
          <p:cNvPicPr>
            <a:picLocks noChangeAspect="1"/>
          </p:cNvPicPr>
          <p:nvPr/>
        </p:nvPicPr>
        <p:blipFill rotWithShape="1">
          <a:blip r:embed="rId2">
            <a:extLst>
              <a:ext uri="{28A0092B-C50C-407E-A947-70E740481C1C}">
                <a14:useLocalDpi xmlns:a14="http://schemas.microsoft.com/office/drawing/2010/main" val="0"/>
              </a:ext>
            </a:extLst>
          </a:blip>
          <a:srcRect l="37328" r="3573" b="74116"/>
          <a:stretch/>
        </p:blipFill>
        <p:spPr>
          <a:xfrm>
            <a:off x="3452104" y="1651574"/>
            <a:ext cx="2043547" cy="919734"/>
          </a:xfrm>
          <a:prstGeom prst="rect">
            <a:avLst/>
          </a:prstGeom>
        </p:spPr>
      </p:pic>
      <p:sp>
        <p:nvSpPr>
          <p:cNvPr id="7" name="TextBox 6"/>
          <p:cNvSpPr txBox="1"/>
          <p:nvPr/>
        </p:nvSpPr>
        <p:spPr>
          <a:xfrm>
            <a:off x="1847286" y="1878580"/>
            <a:ext cx="1454244" cy="369332"/>
          </a:xfrm>
          <a:prstGeom prst="rect">
            <a:avLst/>
          </a:prstGeom>
          <a:noFill/>
        </p:spPr>
        <p:txBody>
          <a:bodyPr wrap="none" rtlCol="0">
            <a:spAutoFit/>
          </a:bodyPr>
          <a:lstStyle/>
          <a:p>
            <a:r>
              <a:rPr lang="en-US" dirty="0" smtClean="0"/>
              <a:t>Forward-pass</a:t>
            </a:r>
            <a:endParaRPr lang="en-US" dirty="0"/>
          </a:p>
        </p:txBody>
      </p:sp>
      <p:sp>
        <p:nvSpPr>
          <p:cNvPr id="8" name="TextBox 7"/>
          <p:cNvSpPr txBox="1"/>
          <p:nvPr/>
        </p:nvSpPr>
        <p:spPr>
          <a:xfrm>
            <a:off x="5634195" y="2779124"/>
            <a:ext cx="1099317" cy="369332"/>
          </a:xfrm>
          <a:prstGeom prst="rect">
            <a:avLst/>
          </a:prstGeom>
          <a:noFill/>
        </p:spPr>
        <p:txBody>
          <a:bodyPr wrap="none" rtlCol="0">
            <a:spAutoFit/>
          </a:bodyPr>
          <a:lstStyle/>
          <a:p>
            <a:r>
              <a:rPr lang="en-US" dirty="0" smtClean="0"/>
              <a:t>Gradients</a:t>
            </a:r>
            <a:endParaRPr lang="en-US" dirty="0"/>
          </a:p>
        </p:txBody>
      </p:sp>
      <p:sp>
        <p:nvSpPr>
          <p:cNvPr id="9" name="TextBox 8"/>
          <p:cNvSpPr txBox="1"/>
          <p:nvPr/>
        </p:nvSpPr>
        <p:spPr>
          <a:xfrm>
            <a:off x="5648049" y="3635799"/>
            <a:ext cx="889987" cy="369332"/>
          </a:xfrm>
          <a:prstGeom prst="rect">
            <a:avLst/>
          </a:prstGeom>
          <a:noFill/>
        </p:spPr>
        <p:txBody>
          <a:bodyPr wrap="none" rtlCol="0">
            <a:spAutoFit/>
          </a:bodyPr>
          <a:lstStyle/>
          <a:p>
            <a:r>
              <a:rPr lang="en-US" dirty="0" err="1" smtClean="0"/>
              <a:t>Deconv</a:t>
            </a:r>
            <a:endParaRPr lang="en-US" dirty="0"/>
          </a:p>
        </p:txBody>
      </p:sp>
      <p:sp>
        <p:nvSpPr>
          <p:cNvPr id="10" name="TextBox 9"/>
          <p:cNvSpPr txBox="1"/>
          <p:nvPr/>
        </p:nvSpPr>
        <p:spPr>
          <a:xfrm>
            <a:off x="5661909" y="4538624"/>
            <a:ext cx="1793279" cy="369332"/>
          </a:xfrm>
          <a:prstGeom prst="rect">
            <a:avLst/>
          </a:prstGeom>
          <a:noFill/>
        </p:spPr>
        <p:txBody>
          <a:bodyPr wrap="none" rtlCol="0">
            <a:spAutoFit/>
          </a:bodyPr>
          <a:lstStyle/>
          <a:p>
            <a:r>
              <a:rPr lang="en-US" dirty="0" smtClean="0"/>
              <a:t>Guided </a:t>
            </a:r>
            <a:r>
              <a:rPr lang="en-US" dirty="0" err="1" smtClean="0"/>
              <a:t>backprop</a:t>
            </a:r>
            <a:endParaRPr lang="en-US" dirty="0"/>
          </a:p>
        </p:txBody>
      </p:sp>
      <p:pic>
        <p:nvPicPr>
          <p:cNvPr id="11" name="Picture 10" descr="Screen Shot 2016-07-06 at 12.28.03 PM.png"/>
          <p:cNvPicPr>
            <a:picLocks noChangeAspect="1"/>
          </p:cNvPicPr>
          <p:nvPr/>
        </p:nvPicPr>
        <p:blipFill rotWithShape="1">
          <a:blip r:embed="rId2">
            <a:extLst>
              <a:ext uri="{28A0092B-C50C-407E-A947-70E740481C1C}">
                <a14:useLocalDpi xmlns:a14="http://schemas.microsoft.com/office/drawing/2010/main" val="0"/>
              </a:ext>
            </a:extLst>
          </a:blip>
          <a:srcRect l="35993" t="26274" r="38965" b="49422"/>
          <a:stretch/>
        </p:blipFill>
        <p:spPr>
          <a:xfrm>
            <a:off x="3405921" y="2538982"/>
            <a:ext cx="865909" cy="863598"/>
          </a:xfrm>
          <a:prstGeom prst="rect">
            <a:avLst/>
          </a:prstGeom>
        </p:spPr>
      </p:pic>
      <p:pic>
        <p:nvPicPr>
          <p:cNvPr id="12" name="Picture 11" descr="Screen Shot 2016-07-06 at 12.28.03 PM.png"/>
          <p:cNvPicPr>
            <a:picLocks noChangeAspect="1"/>
          </p:cNvPicPr>
          <p:nvPr/>
        </p:nvPicPr>
        <p:blipFill rotWithShape="1">
          <a:blip r:embed="rId2">
            <a:extLst>
              <a:ext uri="{28A0092B-C50C-407E-A947-70E740481C1C}">
                <a14:useLocalDpi xmlns:a14="http://schemas.microsoft.com/office/drawing/2010/main" val="0"/>
              </a:ext>
            </a:extLst>
          </a:blip>
          <a:srcRect l="35993" t="51488" r="38965" b="24793"/>
          <a:stretch/>
        </p:blipFill>
        <p:spPr>
          <a:xfrm>
            <a:off x="3396685" y="3425669"/>
            <a:ext cx="865909" cy="842818"/>
          </a:xfrm>
          <a:prstGeom prst="rect">
            <a:avLst/>
          </a:prstGeom>
        </p:spPr>
      </p:pic>
      <p:pic>
        <p:nvPicPr>
          <p:cNvPr id="13" name="Picture 12" descr="Screen Shot 2016-07-06 at 12.28.03 PM.png"/>
          <p:cNvPicPr>
            <a:picLocks noChangeAspect="1"/>
          </p:cNvPicPr>
          <p:nvPr/>
        </p:nvPicPr>
        <p:blipFill rotWithShape="1">
          <a:blip r:embed="rId2">
            <a:extLst>
              <a:ext uri="{28A0092B-C50C-407E-A947-70E740481C1C}">
                <a14:useLocalDpi xmlns:a14="http://schemas.microsoft.com/office/drawing/2010/main" val="0"/>
              </a:ext>
            </a:extLst>
          </a:blip>
          <a:srcRect l="35993" t="75142" r="38965" b="164"/>
          <a:stretch/>
        </p:blipFill>
        <p:spPr>
          <a:xfrm>
            <a:off x="3399000" y="4280040"/>
            <a:ext cx="865909" cy="877453"/>
          </a:xfrm>
          <a:prstGeom prst="rect">
            <a:avLst/>
          </a:prstGeom>
        </p:spPr>
      </p:pic>
      <p:sp>
        <p:nvSpPr>
          <p:cNvPr id="14" name="TextBox 13"/>
          <p:cNvSpPr txBox="1"/>
          <p:nvPr/>
        </p:nvSpPr>
        <p:spPr>
          <a:xfrm>
            <a:off x="822058" y="2631342"/>
            <a:ext cx="2351926" cy="646331"/>
          </a:xfrm>
          <a:prstGeom prst="rect">
            <a:avLst/>
          </a:prstGeom>
          <a:noFill/>
        </p:spPr>
        <p:txBody>
          <a:bodyPr wrap="none" rtlCol="0">
            <a:spAutoFit/>
          </a:bodyPr>
          <a:lstStyle/>
          <a:p>
            <a:r>
              <a:rPr lang="en-US" dirty="0" smtClean="0"/>
              <a:t>Zero-out gradients</a:t>
            </a:r>
          </a:p>
          <a:p>
            <a:r>
              <a:rPr lang="en-US" dirty="0" smtClean="0"/>
              <a:t>through inactive </a:t>
            </a:r>
            <a:r>
              <a:rPr lang="en-US" dirty="0" err="1" smtClean="0"/>
              <a:t>ReLUs</a:t>
            </a:r>
            <a:endParaRPr lang="en-US" dirty="0"/>
          </a:p>
        </p:txBody>
      </p:sp>
      <p:sp>
        <p:nvSpPr>
          <p:cNvPr id="15" name="TextBox 14"/>
          <p:cNvSpPr txBox="1"/>
          <p:nvPr/>
        </p:nvSpPr>
        <p:spPr>
          <a:xfrm>
            <a:off x="854364" y="3511077"/>
            <a:ext cx="2482273" cy="646331"/>
          </a:xfrm>
          <a:prstGeom prst="rect">
            <a:avLst/>
          </a:prstGeom>
          <a:noFill/>
        </p:spPr>
        <p:txBody>
          <a:bodyPr wrap="square" rtlCol="0">
            <a:spAutoFit/>
          </a:bodyPr>
          <a:lstStyle/>
          <a:p>
            <a:r>
              <a:rPr lang="en-US" dirty="0" smtClean="0"/>
              <a:t>Zero-out</a:t>
            </a:r>
            <a:r>
              <a:rPr lang="en-US" dirty="0"/>
              <a:t> </a:t>
            </a:r>
            <a:r>
              <a:rPr lang="en-US" dirty="0" smtClean="0"/>
              <a:t>negative gradients &amp; ignore </a:t>
            </a:r>
            <a:r>
              <a:rPr lang="en-US" dirty="0" err="1" smtClean="0"/>
              <a:t>ReLU</a:t>
            </a:r>
            <a:endParaRPr lang="en-US" dirty="0"/>
          </a:p>
        </p:txBody>
      </p:sp>
      <p:sp>
        <p:nvSpPr>
          <p:cNvPr id="16" name="TextBox 15"/>
          <p:cNvSpPr txBox="1"/>
          <p:nvPr/>
        </p:nvSpPr>
        <p:spPr>
          <a:xfrm>
            <a:off x="854360" y="4286907"/>
            <a:ext cx="2516935" cy="830997"/>
          </a:xfrm>
          <a:prstGeom prst="rect">
            <a:avLst/>
          </a:prstGeom>
          <a:noFill/>
        </p:spPr>
        <p:txBody>
          <a:bodyPr wrap="square" rtlCol="0">
            <a:spAutoFit/>
          </a:bodyPr>
          <a:lstStyle/>
          <a:p>
            <a:r>
              <a:rPr lang="en-US" sz="1600" dirty="0" smtClean="0"/>
              <a:t>(Combined)</a:t>
            </a:r>
          </a:p>
          <a:p>
            <a:r>
              <a:rPr lang="en-US" sz="1600" dirty="0" smtClean="0"/>
              <a:t>Zero-out inactive </a:t>
            </a:r>
            <a:r>
              <a:rPr lang="en-US" sz="1600" dirty="0" err="1" smtClean="0"/>
              <a:t>ReLUs</a:t>
            </a:r>
            <a:endParaRPr lang="en-US" sz="1600" dirty="0"/>
          </a:p>
          <a:p>
            <a:r>
              <a:rPr lang="en-US" sz="1600" dirty="0" smtClean="0"/>
              <a:t>Zero-out negative gradients</a:t>
            </a:r>
          </a:p>
        </p:txBody>
      </p:sp>
      <p:sp>
        <p:nvSpPr>
          <p:cNvPr id="19" name="TextBox 18"/>
          <p:cNvSpPr txBox="1"/>
          <p:nvPr/>
        </p:nvSpPr>
        <p:spPr>
          <a:xfrm>
            <a:off x="4179458" y="1786196"/>
            <a:ext cx="562148" cy="307777"/>
          </a:xfrm>
          <a:prstGeom prst="rect">
            <a:avLst/>
          </a:prstGeom>
          <a:noFill/>
        </p:spPr>
        <p:txBody>
          <a:bodyPr wrap="none" rtlCol="0">
            <a:spAutoFit/>
          </a:bodyPr>
          <a:lstStyle/>
          <a:p>
            <a:r>
              <a:rPr lang="en-US" sz="1400" dirty="0" err="1" smtClean="0"/>
              <a:t>ReLU</a:t>
            </a:r>
            <a:endParaRPr lang="en-US" sz="1400" dirty="0"/>
          </a:p>
        </p:txBody>
      </p:sp>
      <p:sp>
        <p:nvSpPr>
          <p:cNvPr id="20" name="TextBox 19"/>
          <p:cNvSpPr txBox="1"/>
          <p:nvPr/>
        </p:nvSpPr>
        <p:spPr>
          <a:xfrm>
            <a:off x="1077021" y="5656989"/>
            <a:ext cx="6815525" cy="861774"/>
          </a:xfrm>
          <a:prstGeom prst="rect">
            <a:avLst/>
          </a:prstGeom>
          <a:noFill/>
        </p:spPr>
        <p:txBody>
          <a:bodyPr wrap="none" rtlCol="0">
            <a:spAutoFit/>
          </a:bodyPr>
          <a:lstStyle/>
          <a:p>
            <a:pPr algn="ctr"/>
            <a:r>
              <a:rPr lang="en-US" sz="2500" dirty="0" smtClean="0"/>
              <a:t>No consideration of nonlinearities other than </a:t>
            </a:r>
            <a:r>
              <a:rPr lang="en-US" sz="2500" dirty="0" err="1" smtClean="0"/>
              <a:t>ReLU</a:t>
            </a:r>
            <a:endParaRPr lang="en-US" sz="2500" dirty="0" smtClean="0"/>
          </a:p>
          <a:p>
            <a:pPr algn="ctr"/>
            <a:r>
              <a:rPr lang="en-US" sz="2500" dirty="0" smtClean="0"/>
              <a:t>No special handling of biases</a:t>
            </a:r>
            <a:endParaRPr lang="en-US" sz="2500" dirty="0"/>
          </a:p>
        </p:txBody>
      </p:sp>
      <p:sp>
        <p:nvSpPr>
          <p:cNvPr id="3" name="TextBox 2"/>
          <p:cNvSpPr txBox="1"/>
          <p:nvPr/>
        </p:nvSpPr>
        <p:spPr>
          <a:xfrm>
            <a:off x="300182" y="1335938"/>
            <a:ext cx="1990975" cy="369332"/>
          </a:xfrm>
          <a:prstGeom prst="rect">
            <a:avLst/>
          </a:prstGeom>
          <a:noFill/>
        </p:spPr>
        <p:txBody>
          <a:bodyPr wrap="none" rtlCol="0">
            <a:spAutoFit/>
          </a:bodyPr>
          <a:lstStyle/>
          <a:p>
            <a:r>
              <a:rPr lang="en-US" dirty="0" err="1" smtClean="0"/>
              <a:t>ReLU</a:t>
            </a:r>
            <a:r>
              <a:rPr lang="en-US" dirty="0" smtClean="0"/>
              <a:t>(x) = max(0, x)</a:t>
            </a:r>
            <a:endParaRPr lang="en-US" dirty="0"/>
          </a:p>
        </p:txBody>
      </p:sp>
      <p:grpSp>
        <p:nvGrpSpPr>
          <p:cNvPr id="35" name="Group 34"/>
          <p:cNvGrpSpPr/>
          <p:nvPr/>
        </p:nvGrpSpPr>
        <p:grpSpPr>
          <a:xfrm>
            <a:off x="380999" y="1716937"/>
            <a:ext cx="865902" cy="404091"/>
            <a:chOff x="2216727" y="1581727"/>
            <a:chExt cx="865902" cy="404091"/>
          </a:xfrm>
        </p:grpSpPr>
        <p:cxnSp>
          <p:nvCxnSpPr>
            <p:cNvPr id="17" name="Straight Connector 16"/>
            <p:cNvCxnSpPr/>
            <p:nvPr/>
          </p:nvCxnSpPr>
          <p:spPr>
            <a:xfrm>
              <a:off x="2643902" y="1581727"/>
              <a:ext cx="0" cy="40409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43902" y="1985818"/>
              <a:ext cx="43872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216727" y="1974273"/>
              <a:ext cx="415637" cy="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2632364" y="1708727"/>
              <a:ext cx="357909" cy="265545"/>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6096001" y="1820845"/>
            <a:ext cx="2147756" cy="646331"/>
          </a:xfrm>
          <a:prstGeom prst="rect">
            <a:avLst/>
          </a:prstGeom>
          <a:noFill/>
        </p:spPr>
        <p:txBody>
          <a:bodyPr wrap="none" rtlCol="0">
            <a:spAutoFit/>
          </a:bodyPr>
          <a:lstStyle/>
          <a:p>
            <a:r>
              <a:rPr lang="en-US" dirty="0" smtClean="0"/>
              <a:t>Red  = input &lt; 0</a:t>
            </a:r>
          </a:p>
          <a:p>
            <a:r>
              <a:rPr lang="en-US" dirty="0" smtClean="0"/>
              <a:t>Yellow = gradient &lt; 0</a:t>
            </a:r>
            <a:endParaRPr lang="en-US" dirty="0"/>
          </a:p>
        </p:txBody>
      </p:sp>
    </p:spTree>
    <p:extLst>
      <p:ext uri="{BB962C8B-B14F-4D97-AF65-F5344CB8AC3E}">
        <p14:creationId xmlns:p14="http://schemas.microsoft.com/office/powerpoint/2010/main" val="2781321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8" grpId="0"/>
      <p:bldP spid="9" grpId="0"/>
      <p:bldP spid="10" grpId="0"/>
      <p:bldP spid="14" grpId="0"/>
      <p:bldP spid="15" grpId="0"/>
      <p:bldP spid="16" grpId="0"/>
      <p:bldP spid="20"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failure-mode: saturation</a:t>
            </a:r>
            <a:endParaRPr lang="en-US" dirty="0"/>
          </a:p>
        </p:txBody>
      </p:sp>
      <p:grpSp>
        <p:nvGrpSpPr>
          <p:cNvPr id="29" name="Group 28"/>
          <p:cNvGrpSpPr/>
          <p:nvPr/>
        </p:nvGrpSpPr>
        <p:grpSpPr>
          <a:xfrm>
            <a:off x="5403183" y="2609250"/>
            <a:ext cx="2424701" cy="3154068"/>
            <a:chOff x="1523910" y="1974271"/>
            <a:chExt cx="2424701" cy="3154068"/>
          </a:xfrm>
        </p:grpSpPr>
        <p:sp>
          <p:nvSpPr>
            <p:cNvPr id="4" name="Rectangle 3"/>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5" name="Rectangle 4"/>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7" name="Straight Connector 6"/>
            <p:cNvCxnSpPr>
              <a:stCxn id="4" idx="0"/>
              <a:endCxn id="6" idx="4"/>
            </p:cNvCxnSpPr>
            <p:nvPr/>
          </p:nvCxnSpPr>
          <p:spPr>
            <a:xfrm flipV="1">
              <a:off x="1839889" y="3750325"/>
              <a:ext cx="867427" cy="826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5" idx="0"/>
              <a:endCxn id="6" idx="4"/>
            </p:cNvCxnSpPr>
            <p:nvPr/>
          </p:nvCxnSpPr>
          <p:spPr>
            <a:xfrm flipH="1" flipV="1">
              <a:off x="2707316" y="3750325"/>
              <a:ext cx="961360" cy="872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0"/>
              <a:endCxn id="12" idx="4"/>
            </p:cNvCxnSpPr>
            <p:nvPr/>
          </p:nvCxnSpPr>
          <p:spPr>
            <a:xfrm flipH="1" flipV="1">
              <a:off x="2695848" y="2433264"/>
              <a:ext cx="11468" cy="695551"/>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1523910" y="3128815"/>
              <a:ext cx="2366812"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h =</a:t>
              </a:r>
            </a:p>
            <a:p>
              <a:r>
                <a:rPr lang="en-US" sz="1600" dirty="0" smtClean="0"/>
                <a:t>max(0, </a:t>
              </a:r>
              <a:r>
                <a:rPr lang="en-US" sz="1600" dirty="0"/>
                <a:t>1 – </a:t>
              </a:r>
              <a:r>
                <a:rPr lang="en-US" sz="1600" dirty="0" smtClean="0"/>
                <a:t>i</a:t>
              </a:r>
              <a:r>
                <a:rPr lang="en-US" sz="1600" baseline="-25000" dirty="0" smtClean="0"/>
                <a:t>1</a:t>
              </a:r>
              <a:r>
                <a:rPr lang="en-US" sz="1600" dirty="0" smtClean="0"/>
                <a:t> – i</a:t>
              </a:r>
              <a:r>
                <a:rPr lang="en-US" sz="1600" baseline="-25000" dirty="0" smtClean="0"/>
                <a:t>2</a:t>
              </a:r>
              <a:r>
                <a:rPr lang="en-US" sz="1600" dirty="0" smtClean="0"/>
                <a:t>)</a:t>
              </a:r>
              <a:endParaRPr lang="en-US" sz="1600" dirty="0"/>
            </a:p>
          </p:txBody>
        </p:sp>
        <p:sp>
          <p:nvSpPr>
            <p:cNvPr id="12" name="Oval 11"/>
            <p:cNvSpPr/>
            <p:nvPr/>
          </p:nvSpPr>
          <p:spPr>
            <a:xfrm>
              <a:off x="2020430" y="1974271"/>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y = 1 - h</a:t>
              </a:r>
              <a:endParaRPr lang="en-US" sz="1600" dirty="0"/>
            </a:p>
          </p:txBody>
        </p:sp>
      </p:grpSp>
      <p:cxnSp>
        <p:nvCxnSpPr>
          <p:cNvPr id="83" name="Straight Arrow Connector 82"/>
          <p:cNvCxnSpPr/>
          <p:nvPr/>
        </p:nvCxnSpPr>
        <p:spPr>
          <a:xfrm flipV="1">
            <a:off x="5957455" y="2967161"/>
            <a:ext cx="669636" cy="4618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3994724" y="3105710"/>
            <a:ext cx="2135919" cy="646331"/>
          </a:xfrm>
          <a:prstGeom prst="rect">
            <a:avLst/>
          </a:prstGeom>
          <a:noFill/>
        </p:spPr>
        <p:txBody>
          <a:bodyPr wrap="square" rtlCol="0">
            <a:spAutoFit/>
          </a:bodyPr>
          <a:lstStyle/>
          <a:p>
            <a:r>
              <a:rPr lang="en-US" sz="1200" dirty="0" smtClean="0"/>
              <a:t>Negative gradients do not pass through </a:t>
            </a:r>
            <a:r>
              <a:rPr lang="en-US" sz="1200" dirty="0" err="1" smtClean="0"/>
              <a:t>ReLU</a:t>
            </a:r>
            <a:r>
              <a:rPr lang="en-US" sz="1200" dirty="0" smtClean="0"/>
              <a:t> for</a:t>
            </a:r>
            <a:r>
              <a:rPr lang="en-US" sz="1200" dirty="0"/>
              <a:t> </a:t>
            </a:r>
            <a:r>
              <a:rPr lang="en-US" sz="1200" dirty="0" err="1" smtClean="0"/>
              <a:t>deconv</a:t>
            </a:r>
            <a:r>
              <a:rPr lang="en-US" sz="1200" dirty="0" smtClean="0"/>
              <a:t> and guided </a:t>
            </a:r>
            <a:r>
              <a:rPr lang="en-US" sz="1200" dirty="0" err="1" smtClean="0"/>
              <a:t>backprop</a:t>
            </a:r>
            <a:endParaRPr lang="en-US" sz="1200" dirty="0"/>
          </a:p>
        </p:txBody>
      </p:sp>
      <p:sp>
        <p:nvSpPr>
          <p:cNvPr id="95" name="TextBox 94"/>
          <p:cNvSpPr txBox="1"/>
          <p:nvPr/>
        </p:nvSpPr>
        <p:spPr>
          <a:xfrm>
            <a:off x="3382819" y="1547083"/>
            <a:ext cx="2846565" cy="646331"/>
          </a:xfrm>
          <a:prstGeom prst="rect">
            <a:avLst/>
          </a:prstGeom>
          <a:noFill/>
        </p:spPr>
        <p:txBody>
          <a:bodyPr wrap="none" rtlCol="0">
            <a:spAutoFit/>
          </a:bodyPr>
          <a:lstStyle/>
          <a:p>
            <a:r>
              <a:rPr lang="en-US" dirty="0"/>
              <a:t>y</a:t>
            </a:r>
            <a:r>
              <a:rPr lang="en-US" dirty="0" smtClean="0"/>
              <a:t> = (i</a:t>
            </a:r>
            <a:r>
              <a:rPr lang="en-US" baseline="-25000" dirty="0" smtClean="0"/>
              <a:t>1</a:t>
            </a:r>
            <a:r>
              <a:rPr lang="en-US" dirty="0" smtClean="0"/>
              <a:t> + i</a:t>
            </a:r>
            <a:r>
              <a:rPr lang="en-US" baseline="-25000" dirty="0" smtClean="0"/>
              <a:t>2</a:t>
            </a:r>
            <a:r>
              <a:rPr lang="en-US" dirty="0" smtClean="0"/>
              <a:t>) when </a:t>
            </a:r>
            <a:r>
              <a:rPr lang="en-US" dirty="0"/>
              <a:t>(i</a:t>
            </a:r>
            <a:r>
              <a:rPr lang="en-US" baseline="-25000" dirty="0"/>
              <a:t>1</a:t>
            </a:r>
            <a:r>
              <a:rPr lang="en-US" dirty="0"/>
              <a:t> + i</a:t>
            </a:r>
            <a:r>
              <a:rPr lang="en-US" baseline="-25000" dirty="0"/>
              <a:t>2</a:t>
            </a:r>
            <a:r>
              <a:rPr lang="en-US" dirty="0" smtClean="0"/>
              <a:t>)  &lt;  1</a:t>
            </a:r>
          </a:p>
          <a:p>
            <a:r>
              <a:rPr lang="en-US" dirty="0" smtClean="0"/>
              <a:t>   = 1           when </a:t>
            </a:r>
            <a:r>
              <a:rPr lang="en-US" dirty="0"/>
              <a:t>(i</a:t>
            </a:r>
            <a:r>
              <a:rPr lang="en-US" baseline="-25000" dirty="0"/>
              <a:t>1</a:t>
            </a:r>
            <a:r>
              <a:rPr lang="en-US" dirty="0"/>
              <a:t> + i</a:t>
            </a:r>
            <a:r>
              <a:rPr lang="en-US" baseline="-25000" dirty="0"/>
              <a:t>2</a:t>
            </a:r>
            <a:r>
              <a:rPr lang="en-US" dirty="0"/>
              <a:t>) </a:t>
            </a:r>
            <a:r>
              <a:rPr lang="en-US" dirty="0" smtClean="0"/>
              <a:t>&gt;= </a:t>
            </a:r>
            <a:r>
              <a:rPr lang="en-US" dirty="0"/>
              <a:t>1</a:t>
            </a:r>
          </a:p>
        </p:txBody>
      </p:sp>
      <p:cxnSp>
        <p:nvCxnSpPr>
          <p:cNvPr id="31" name="Straight Connector 30"/>
          <p:cNvCxnSpPr/>
          <p:nvPr/>
        </p:nvCxnSpPr>
        <p:spPr>
          <a:xfrm flipV="1">
            <a:off x="1503922" y="4410366"/>
            <a:ext cx="1659534" cy="13806"/>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1385455" y="2193668"/>
            <a:ext cx="1929773" cy="1062153"/>
            <a:chOff x="6188364" y="2332212"/>
            <a:chExt cx="1929773" cy="1062153"/>
          </a:xfrm>
        </p:grpSpPr>
        <p:cxnSp>
          <p:nvCxnSpPr>
            <p:cNvPr id="76" name="Straight Arrow Connector 75"/>
            <p:cNvCxnSpPr/>
            <p:nvPr/>
          </p:nvCxnSpPr>
          <p:spPr>
            <a:xfrm flipH="1">
              <a:off x="7146636" y="2955453"/>
              <a:ext cx="6615" cy="4389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188364" y="2332212"/>
              <a:ext cx="1929773" cy="646331"/>
            </a:xfrm>
            <a:prstGeom prst="rect">
              <a:avLst/>
            </a:prstGeom>
            <a:noFill/>
          </p:spPr>
          <p:txBody>
            <a:bodyPr wrap="none" rtlCol="0">
              <a:spAutoFit/>
            </a:bodyPr>
            <a:lstStyle/>
            <a:p>
              <a:r>
                <a:rPr lang="en-US" dirty="0" smtClean="0"/>
                <a:t>When </a:t>
              </a:r>
              <a:r>
                <a:rPr lang="en-US" dirty="0"/>
                <a:t>(i</a:t>
              </a:r>
              <a:r>
                <a:rPr lang="en-US" baseline="-25000" dirty="0"/>
                <a:t>1</a:t>
              </a:r>
              <a:r>
                <a:rPr lang="en-US" dirty="0"/>
                <a:t> + i</a:t>
              </a:r>
              <a:r>
                <a:rPr lang="en-US" baseline="-25000" dirty="0"/>
                <a:t>2</a:t>
              </a:r>
              <a:r>
                <a:rPr lang="en-US" dirty="0"/>
                <a:t>) &gt;= </a:t>
              </a:r>
              <a:r>
                <a:rPr lang="en-US" dirty="0" smtClean="0"/>
                <a:t>1,</a:t>
              </a:r>
            </a:p>
            <a:p>
              <a:r>
                <a:rPr lang="en-US" dirty="0" smtClean="0"/>
                <a:t>gradient is 0</a:t>
              </a:r>
              <a:endParaRPr lang="en-US" dirty="0"/>
            </a:p>
          </p:txBody>
        </p:sp>
      </p:grpSp>
      <p:cxnSp>
        <p:nvCxnSpPr>
          <p:cNvPr id="38" name="Straight Connector 37"/>
          <p:cNvCxnSpPr>
            <a:stCxn id="44" idx="0"/>
          </p:cNvCxnSpPr>
          <p:nvPr/>
        </p:nvCxnSpPr>
        <p:spPr>
          <a:xfrm flipV="1">
            <a:off x="1474808" y="3278910"/>
            <a:ext cx="1630919" cy="1386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93222" y="4449576"/>
            <a:ext cx="301660" cy="369332"/>
          </a:xfrm>
          <a:prstGeom prst="rect">
            <a:avLst/>
          </a:prstGeom>
          <a:noFill/>
        </p:spPr>
        <p:txBody>
          <a:bodyPr wrap="none" rtlCol="0">
            <a:spAutoFit/>
          </a:bodyPr>
          <a:lstStyle/>
          <a:p>
            <a:r>
              <a:rPr lang="en-US" dirty="0" smtClean="0"/>
              <a:t>0</a:t>
            </a:r>
            <a:endParaRPr lang="en-US" dirty="0"/>
          </a:p>
        </p:txBody>
      </p:sp>
      <p:cxnSp>
        <p:nvCxnSpPr>
          <p:cNvPr id="68" name="Straight Connector 67"/>
          <p:cNvCxnSpPr/>
          <p:nvPr/>
        </p:nvCxnSpPr>
        <p:spPr>
          <a:xfrm>
            <a:off x="554181" y="2262910"/>
            <a:ext cx="23091" cy="2182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68036" y="4433456"/>
            <a:ext cx="2595418" cy="138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570172" y="4629727"/>
            <a:ext cx="986794" cy="553998"/>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71" name="TextBox 70"/>
          <p:cNvSpPr txBox="1"/>
          <p:nvPr/>
        </p:nvSpPr>
        <p:spPr>
          <a:xfrm>
            <a:off x="565733" y="2851737"/>
            <a:ext cx="386795" cy="553998"/>
          </a:xfrm>
          <a:prstGeom prst="rect">
            <a:avLst/>
          </a:prstGeom>
          <a:noFill/>
          <a:ln>
            <a:noFill/>
          </a:ln>
        </p:spPr>
        <p:txBody>
          <a:bodyPr wrap="none" rtlCol="0">
            <a:spAutoFit/>
          </a:bodyPr>
          <a:lstStyle/>
          <a:p>
            <a:r>
              <a:rPr lang="en-US" sz="3000" dirty="0" smtClean="0">
                <a:solidFill>
                  <a:schemeClr val="accent1"/>
                </a:solidFill>
              </a:rPr>
              <a:t>h</a:t>
            </a:r>
            <a:endParaRPr lang="en-US" sz="3000" dirty="0">
              <a:solidFill>
                <a:schemeClr val="accent1"/>
              </a:solidFill>
            </a:endParaRPr>
          </a:p>
        </p:txBody>
      </p:sp>
      <p:cxnSp>
        <p:nvCxnSpPr>
          <p:cNvPr id="72" name="Straight Connector 71"/>
          <p:cNvCxnSpPr/>
          <p:nvPr/>
        </p:nvCxnSpPr>
        <p:spPr>
          <a:xfrm>
            <a:off x="565727" y="3267365"/>
            <a:ext cx="946727" cy="1166091"/>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23272" y="3048002"/>
            <a:ext cx="301660" cy="369332"/>
          </a:xfrm>
          <a:prstGeom prst="rect">
            <a:avLst/>
          </a:prstGeom>
          <a:noFill/>
        </p:spPr>
        <p:txBody>
          <a:bodyPr wrap="none" rtlCol="0">
            <a:spAutoFit/>
          </a:bodyPr>
          <a:lstStyle/>
          <a:p>
            <a:r>
              <a:rPr lang="en-US" dirty="0" smtClean="0"/>
              <a:t>1</a:t>
            </a:r>
            <a:endParaRPr lang="en-US" dirty="0"/>
          </a:p>
        </p:txBody>
      </p:sp>
      <p:sp>
        <p:nvSpPr>
          <p:cNvPr id="74" name="TextBox 73"/>
          <p:cNvSpPr txBox="1"/>
          <p:nvPr/>
        </p:nvSpPr>
        <p:spPr>
          <a:xfrm>
            <a:off x="1387727" y="4435717"/>
            <a:ext cx="301660" cy="369332"/>
          </a:xfrm>
          <a:prstGeom prst="rect">
            <a:avLst/>
          </a:prstGeom>
          <a:noFill/>
        </p:spPr>
        <p:txBody>
          <a:bodyPr wrap="none" rtlCol="0">
            <a:spAutoFit/>
          </a:bodyPr>
          <a:lstStyle/>
          <a:p>
            <a:r>
              <a:rPr lang="en-US" dirty="0" smtClean="0"/>
              <a:t>1</a:t>
            </a:r>
            <a:endParaRPr lang="en-US" dirty="0"/>
          </a:p>
        </p:txBody>
      </p:sp>
      <p:sp>
        <p:nvSpPr>
          <p:cNvPr id="77" name="TextBox 76"/>
          <p:cNvSpPr txBox="1"/>
          <p:nvPr/>
        </p:nvSpPr>
        <p:spPr>
          <a:xfrm>
            <a:off x="2198192" y="4380307"/>
            <a:ext cx="301660" cy="369332"/>
          </a:xfrm>
          <a:prstGeom prst="rect">
            <a:avLst/>
          </a:prstGeom>
          <a:noFill/>
        </p:spPr>
        <p:txBody>
          <a:bodyPr wrap="none" rtlCol="0">
            <a:spAutoFit/>
          </a:bodyPr>
          <a:lstStyle/>
          <a:p>
            <a:r>
              <a:rPr lang="en-US" dirty="0" smtClean="0"/>
              <a:t>2</a:t>
            </a:r>
            <a:endParaRPr lang="en-US" dirty="0"/>
          </a:p>
        </p:txBody>
      </p:sp>
      <p:cxnSp>
        <p:nvCxnSpPr>
          <p:cNvPr id="35" name="Straight Connector 34"/>
          <p:cNvCxnSpPr>
            <a:endCxn id="44" idx="0"/>
          </p:cNvCxnSpPr>
          <p:nvPr/>
        </p:nvCxnSpPr>
        <p:spPr>
          <a:xfrm flipV="1">
            <a:off x="571791" y="3292772"/>
            <a:ext cx="903017" cy="114519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295405" y="3292772"/>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spTree>
    <p:extLst>
      <p:ext uri="{BB962C8B-B14F-4D97-AF65-F5344CB8AC3E}">
        <p14:creationId xmlns:p14="http://schemas.microsoft.com/office/powerpoint/2010/main" val="1326218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4: </a:t>
            </a:r>
            <a:r>
              <a:rPr lang="en-US" dirty="0" smtClean="0">
                <a:hlinkClick r:id="rId2"/>
              </a:rPr>
              <a:t>DeepLIFT</a:t>
            </a:r>
            <a:endParaRPr lang="en-US" dirty="0"/>
          </a:p>
        </p:txBody>
      </p:sp>
      <p:sp>
        <p:nvSpPr>
          <p:cNvPr id="3" name="Content Placeholder 2"/>
          <p:cNvSpPr>
            <a:spLocks noGrp="1"/>
          </p:cNvSpPr>
          <p:nvPr>
            <p:ph idx="1"/>
          </p:nvPr>
        </p:nvSpPr>
        <p:spPr>
          <a:xfrm>
            <a:off x="457200" y="1952975"/>
            <a:ext cx="8229600" cy="4525963"/>
          </a:xfrm>
        </p:spPr>
        <p:txBody>
          <a:bodyPr/>
          <a:lstStyle/>
          <a:p>
            <a:r>
              <a:rPr lang="en-US" dirty="0" smtClean="0"/>
              <a:t>Moves away from gradients, relying on “difference from reference”</a:t>
            </a:r>
          </a:p>
          <a:p>
            <a:r>
              <a:rPr lang="en-US" dirty="0" smtClean="0"/>
              <a:t>Solves saturation problem and other problems</a:t>
            </a:r>
          </a:p>
          <a:p>
            <a:r>
              <a:rPr lang="en-US" dirty="0" smtClean="0"/>
              <a:t>Equivalent to gradient*input when biases in the network are all zero</a:t>
            </a:r>
            <a:endParaRPr lang="is-IS" dirty="0" smtClean="0"/>
          </a:p>
        </p:txBody>
      </p:sp>
    </p:spTree>
    <p:extLst>
      <p:ext uri="{BB962C8B-B14F-4D97-AF65-F5344CB8AC3E}">
        <p14:creationId xmlns:p14="http://schemas.microsoft.com/office/powerpoint/2010/main" val="11864023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smtClean="0"/>
              <a:t>In this talk</a:t>
            </a:r>
            <a:endParaRPr lang="en-US" sz="5000" b="1" dirty="0"/>
          </a:p>
        </p:txBody>
      </p:sp>
      <p:sp>
        <p:nvSpPr>
          <p:cNvPr id="3" name="Content Placeholder 2"/>
          <p:cNvSpPr>
            <a:spLocks noGrp="1"/>
          </p:cNvSpPr>
          <p:nvPr>
            <p:ph idx="1"/>
          </p:nvPr>
        </p:nvSpPr>
        <p:spPr>
          <a:xfrm>
            <a:off x="219364" y="2078197"/>
            <a:ext cx="8716818" cy="3666981"/>
          </a:xfrm>
        </p:spPr>
        <p:txBody>
          <a:bodyPr>
            <a:normAutofit/>
          </a:bodyPr>
          <a:lstStyle/>
          <a:p>
            <a:r>
              <a:rPr lang="en-US" sz="3600" dirty="0" smtClean="0"/>
              <a:t>Compute </a:t>
            </a:r>
            <a:r>
              <a:rPr lang="en-US" sz="3600" dirty="0" smtClean="0"/>
              <a:t>importance scores for individual inputs in a deep learning model</a:t>
            </a:r>
            <a:endParaRPr lang="en-US" sz="3600" dirty="0" smtClean="0"/>
          </a:p>
          <a:p>
            <a:pPr marL="0" indent="0">
              <a:buNone/>
            </a:pPr>
            <a:endParaRPr lang="en-US" sz="3600" dirty="0" smtClean="0"/>
          </a:p>
          <a:p>
            <a:r>
              <a:rPr lang="en-US" sz="3600" dirty="0" smtClean="0"/>
              <a:t>Discover patterns </a:t>
            </a:r>
            <a:r>
              <a:rPr lang="en-US" sz="3600" dirty="0" smtClean="0"/>
              <a:t>by summarizing </a:t>
            </a:r>
            <a:r>
              <a:rPr lang="en-US" sz="3600" dirty="0" smtClean="0"/>
              <a:t>importance </a:t>
            </a:r>
            <a:r>
              <a:rPr lang="en-US" sz="3600" dirty="0" smtClean="0"/>
              <a:t>scores</a:t>
            </a:r>
            <a:endParaRPr lang="en-US" sz="3600" dirty="0" smtClean="0"/>
          </a:p>
        </p:txBody>
      </p:sp>
    </p:spTree>
    <p:extLst>
      <p:ext uri="{BB962C8B-B14F-4D97-AF65-F5344CB8AC3E}">
        <p14:creationId xmlns:p14="http://schemas.microsoft.com/office/powerpoint/2010/main" val="556243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DeepLIFT solution:</a:t>
            </a:r>
            <a:br>
              <a:rPr lang="en-US" dirty="0" smtClean="0"/>
            </a:br>
            <a:r>
              <a:rPr lang="en-US" dirty="0" smtClean="0"/>
              <a:t>difference from reference</a:t>
            </a:r>
            <a:endParaRPr lang="en-US" dirty="0"/>
          </a:p>
        </p:txBody>
      </p:sp>
      <p:grpSp>
        <p:nvGrpSpPr>
          <p:cNvPr id="3" name="Group 2"/>
          <p:cNvGrpSpPr/>
          <p:nvPr/>
        </p:nvGrpSpPr>
        <p:grpSpPr>
          <a:xfrm>
            <a:off x="6557729" y="2008906"/>
            <a:ext cx="2424701" cy="3154068"/>
            <a:chOff x="5911184" y="2447633"/>
            <a:chExt cx="2424701" cy="3154068"/>
          </a:xfrm>
        </p:grpSpPr>
        <p:sp>
          <p:nvSpPr>
            <p:cNvPr id="4" name="Rectangle 3"/>
            <p:cNvSpPr/>
            <p:nvPr/>
          </p:nvSpPr>
          <p:spPr>
            <a:xfrm>
              <a:off x="5947227" y="5050302"/>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5" name="Rectangle 4"/>
            <p:cNvSpPr/>
            <p:nvPr/>
          </p:nvSpPr>
          <p:spPr>
            <a:xfrm>
              <a:off x="7776014" y="5096482"/>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7" name="Straight Connector 6"/>
            <p:cNvCxnSpPr>
              <a:stCxn id="4" idx="0"/>
              <a:endCxn id="6" idx="4"/>
            </p:cNvCxnSpPr>
            <p:nvPr/>
          </p:nvCxnSpPr>
          <p:spPr>
            <a:xfrm flipV="1">
              <a:off x="6227163" y="4223687"/>
              <a:ext cx="867427" cy="826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5" idx="0"/>
              <a:endCxn id="6" idx="4"/>
            </p:cNvCxnSpPr>
            <p:nvPr/>
          </p:nvCxnSpPr>
          <p:spPr>
            <a:xfrm flipH="1" flipV="1">
              <a:off x="7094590" y="4223687"/>
              <a:ext cx="961360" cy="872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0"/>
              <a:endCxn id="12" idx="4"/>
            </p:cNvCxnSpPr>
            <p:nvPr/>
          </p:nvCxnSpPr>
          <p:spPr>
            <a:xfrm flipH="1" flipV="1">
              <a:off x="7083122" y="2906626"/>
              <a:ext cx="11468" cy="695551"/>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5911184" y="3602177"/>
              <a:ext cx="2366812"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h</a:t>
              </a:r>
              <a:r>
                <a:rPr lang="en-US" sz="1600" baseline="-25000" dirty="0" smtClean="0"/>
                <a:t>1</a:t>
              </a:r>
              <a:r>
                <a:rPr lang="en-US" sz="1600" dirty="0" smtClean="0"/>
                <a:t> =</a:t>
              </a:r>
            </a:p>
            <a:p>
              <a:r>
                <a:rPr lang="en-US" sz="1600" dirty="0" smtClean="0"/>
                <a:t>max(0, </a:t>
              </a:r>
              <a:r>
                <a:rPr lang="en-US" sz="1600" dirty="0"/>
                <a:t>1 – </a:t>
              </a:r>
              <a:r>
                <a:rPr lang="en-US" sz="1600" dirty="0" smtClean="0"/>
                <a:t>i</a:t>
              </a:r>
              <a:r>
                <a:rPr lang="en-US" sz="1600" baseline="-25000" dirty="0" smtClean="0"/>
                <a:t>1</a:t>
              </a:r>
              <a:r>
                <a:rPr lang="en-US" sz="1600" dirty="0" smtClean="0"/>
                <a:t> – i</a:t>
              </a:r>
              <a:r>
                <a:rPr lang="en-US" sz="1600" baseline="-25000" dirty="0" smtClean="0"/>
                <a:t>2</a:t>
              </a:r>
              <a:r>
                <a:rPr lang="en-US" sz="1600" dirty="0" smtClean="0"/>
                <a:t>)</a:t>
              </a:r>
              <a:endParaRPr lang="en-US" sz="1600" dirty="0"/>
            </a:p>
          </p:txBody>
        </p:sp>
        <p:sp>
          <p:nvSpPr>
            <p:cNvPr id="12" name="Oval 11"/>
            <p:cNvSpPr/>
            <p:nvPr/>
          </p:nvSpPr>
          <p:spPr>
            <a:xfrm>
              <a:off x="6407704" y="2447633"/>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y = 1 - h</a:t>
              </a:r>
              <a:r>
                <a:rPr lang="en-US" sz="1600" baseline="-25000" dirty="0" smtClean="0"/>
                <a:t>1</a:t>
              </a:r>
              <a:endParaRPr lang="en-US" sz="1600" dirty="0"/>
            </a:p>
          </p:txBody>
        </p:sp>
      </p:grpSp>
      <p:grpSp>
        <p:nvGrpSpPr>
          <p:cNvPr id="10" name="Group 9"/>
          <p:cNvGrpSpPr/>
          <p:nvPr/>
        </p:nvGrpSpPr>
        <p:grpSpPr>
          <a:xfrm>
            <a:off x="184727" y="2170545"/>
            <a:ext cx="3198091" cy="2920815"/>
            <a:chOff x="184727" y="2170545"/>
            <a:chExt cx="3198091" cy="2920815"/>
          </a:xfrm>
        </p:grpSpPr>
        <p:sp>
          <p:nvSpPr>
            <p:cNvPr id="75" name="TextBox 74"/>
            <p:cNvSpPr txBox="1"/>
            <p:nvPr/>
          </p:nvSpPr>
          <p:spPr>
            <a:xfrm>
              <a:off x="466401" y="4357215"/>
              <a:ext cx="301660" cy="369332"/>
            </a:xfrm>
            <a:prstGeom prst="rect">
              <a:avLst/>
            </a:prstGeom>
            <a:noFill/>
          </p:spPr>
          <p:txBody>
            <a:bodyPr wrap="none" rtlCol="0">
              <a:spAutoFit/>
            </a:bodyPr>
            <a:lstStyle/>
            <a:p>
              <a:r>
                <a:rPr lang="en-US" dirty="0" smtClean="0"/>
                <a:t>0</a:t>
              </a:r>
              <a:endParaRPr lang="en-US" dirty="0"/>
            </a:p>
          </p:txBody>
        </p:sp>
        <p:grpSp>
          <p:nvGrpSpPr>
            <p:cNvPr id="81" name="Group 80"/>
            <p:cNvGrpSpPr/>
            <p:nvPr/>
          </p:nvGrpSpPr>
          <p:grpSpPr>
            <a:xfrm>
              <a:off x="184727" y="2170545"/>
              <a:ext cx="3198091" cy="2920815"/>
              <a:chOff x="4768272" y="2401454"/>
              <a:chExt cx="3198091" cy="2920815"/>
            </a:xfrm>
          </p:grpSpPr>
          <p:cxnSp>
            <p:nvCxnSpPr>
              <p:cNvPr id="68" name="Straight Connector 67"/>
              <p:cNvCxnSpPr/>
              <p:nvPr/>
            </p:nvCxnSpPr>
            <p:spPr>
              <a:xfrm>
                <a:off x="5357090" y="2401454"/>
                <a:ext cx="23091" cy="2182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370945" y="4572000"/>
                <a:ext cx="2595418" cy="138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373081" y="4768271"/>
                <a:ext cx="986794" cy="553998"/>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71" name="TextBox 70"/>
              <p:cNvSpPr txBox="1"/>
              <p:nvPr/>
            </p:nvSpPr>
            <p:spPr>
              <a:xfrm>
                <a:off x="4768272" y="3059545"/>
                <a:ext cx="386795" cy="553998"/>
              </a:xfrm>
              <a:prstGeom prst="rect">
                <a:avLst/>
              </a:prstGeom>
              <a:noFill/>
            </p:spPr>
            <p:txBody>
              <a:bodyPr wrap="none" rtlCol="0">
                <a:spAutoFit/>
              </a:bodyPr>
              <a:lstStyle/>
              <a:p>
                <a:r>
                  <a:rPr lang="en-US" sz="3000" dirty="0"/>
                  <a:t>h</a:t>
                </a:r>
              </a:p>
            </p:txBody>
          </p:sp>
          <p:cxnSp>
            <p:nvCxnSpPr>
              <p:cNvPr id="72" name="Straight Connector 71"/>
              <p:cNvCxnSpPr/>
              <p:nvPr/>
            </p:nvCxnSpPr>
            <p:spPr>
              <a:xfrm>
                <a:off x="5368636" y="3405909"/>
                <a:ext cx="946727" cy="1166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126181" y="3186546"/>
                <a:ext cx="301660" cy="369332"/>
              </a:xfrm>
              <a:prstGeom prst="rect">
                <a:avLst/>
              </a:prstGeom>
              <a:noFill/>
            </p:spPr>
            <p:txBody>
              <a:bodyPr wrap="none" rtlCol="0">
                <a:spAutoFit/>
              </a:bodyPr>
              <a:lstStyle/>
              <a:p>
                <a:r>
                  <a:rPr lang="en-US" dirty="0" smtClean="0"/>
                  <a:t>1</a:t>
                </a:r>
                <a:endParaRPr lang="en-US" dirty="0"/>
              </a:p>
            </p:txBody>
          </p:sp>
          <p:sp>
            <p:nvSpPr>
              <p:cNvPr id="74" name="TextBox 73"/>
              <p:cNvSpPr txBox="1"/>
              <p:nvPr/>
            </p:nvSpPr>
            <p:spPr>
              <a:xfrm>
                <a:off x="6190636" y="4504991"/>
                <a:ext cx="301660" cy="369332"/>
              </a:xfrm>
              <a:prstGeom prst="rect">
                <a:avLst/>
              </a:prstGeom>
              <a:noFill/>
            </p:spPr>
            <p:txBody>
              <a:bodyPr wrap="none" rtlCol="0">
                <a:spAutoFit/>
              </a:bodyPr>
              <a:lstStyle/>
              <a:p>
                <a:r>
                  <a:rPr lang="en-US" dirty="0" smtClean="0"/>
                  <a:t>1</a:t>
                </a:r>
                <a:endParaRPr lang="en-US" dirty="0"/>
              </a:p>
            </p:txBody>
          </p:sp>
          <p:sp>
            <p:nvSpPr>
              <p:cNvPr id="77" name="TextBox 76"/>
              <p:cNvSpPr txBox="1"/>
              <p:nvPr/>
            </p:nvSpPr>
            <p:spPr>
              <a:xfrm>
                <a:off x="7001101" y="4518851"/>
                <a:ext cx="301660" cy="369332"/>
              </a:xfrm>
              <a:prstGeom prst="rect">
                <a:avLst/>
              </a:prstGeom>
              <a:noFill/>
            </p:spPr>
            <p:txBody>
              <a:bodyPr wrap="none" rtlCol="0">
                <a:spAutoFit/>
              </a:bodyPr>
              <a:lstStyle/>
              <a:p>
                <a:r>
                  <a:rPr lang="en-US" dirty="0" smtClean="0"/>
                  <a:t>2</a:t>
                </a:r>
                <a:endParaRPr lang="en-US" dirty="0"/>
              </a:p>
            </p:txBody>
          </p:sp>
        </p:grpSp>
      </p:grpSp>
      <p:grpSp>
        <p:nvGrpSpPr>
          <p:cNvPr id="82" name="Group 81"/>
          <p:cNvGrpSpPr/>
          <p:nvPr/>
        </p:nvGrpSpPr>
        <p:grpSpPr>
          <a:xfrm>
            <a:off x="854364" y="2505357"/>
            <a:ext cx="3105739" cy="588757"/>
            <a:chOff x="844296" y="2551546"/>
            <a:chExt cx="3443913" cy="588757"/>
          </a:xfrm>
        </p:grpSpPr>
        <p:cxnSp>
          <p:nvCxnSpPr>
            <p:cNvPr id="76" name="Straight Arrow Connector 75"/>
            <p:cNvCxnSpPr>
              <a:endCxn id="73" idx="3"/>
            </p:cNvCxnSpPr>
            <p:nvPr/>
          </p:nvCxnSpPr>
          <p:spPr>
            <a:xfrm flipH="1">
              <a:off x="844296" y="2770909"/>
              <a:ext cx="287159" cy="3693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64062" y="2551546"/>
              <a:ext cx="3224147" cy="369332"/>
            </a:xfrm>
            <a:prstGeom prst="rect">
              <a:avLst/>
            </a:prstGeom>
            <a:noFill/>
          </p:spPr>
          <p:txBody>
            <a:bodyPr wrap="none" rtlCol="0">
              <a:spAutoFit/>
            </a:bodyPr>
            <a:lstStyle/>
            <a:p>
              <a:r>
                <a:rPr lang="en-US" dirty="0" smtClean="0"/>
                <a:t>h=1 when (i</a:t>
              </a:r>
              <a:r>
                <a:rPr lang="en-US" baseline="-25000" dirty="0" smtClean="0"/>
                <a:t>1</a:t>
              </a:r>
              <a:r>
                <a:rPr lang="en-US" dirty="0" smtClean="0"/>
                <a:t> + i</a:t>
              </a:r>
              <a:r>
                <a:rPr lang="en-US" baseline="-25000" dirty="0" smtClean="0"/>
                <a:t>2</a:t>
              </a:r>
              <a:r>
                <a:rPr lang="en-US" dirty="0" smtClean="0"/>
                <a:t>) = 0 (reference)</a:t>
              </a:r>
              <a:endParaRPr lang="en-US" dirty="0"/>
            </a:p>
          </p:txBody>
        </p:sp>
      </p:grpSp>
      <p:cxnSp>
        <p:nvCxnSpPr>
          <p:cNvPr id="11" name="Straight Arrow Connector 10"/>
          <p:cNvCxnSpPr>
            <a:stCxn id="77" idx="0"/>
          </p:cNvCxnSpPr>
          <p:nvPr/>
        </p:nvCxnSpPr>
        <p:spPr>
          <a:xfrm flipV="1">
            <a:off x="2568386" y="3175000"/>
            <a:ext cx="6251" cy="1112942"/>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59363" y="3140363"/>
            <a:ext cx="1558637" cy="1077218"/>
          </a:xfrm>
          <a:prstGeom prst="rect">
            <a:avLst/>
          </a:prstGeom>
          <a:noFill/>
        </p:spPr>
        <p:txBody>
          <a:bodyPr wrap="square" rtlCol="0">
            <a:spAutoFit/>
          </a:bodyPr>
          <a:lstStyle/>
          <a:p>
            <a:r>
              <a:rPr lang="en-US" sz="1600" dirty="0" smtClean="0"/>
              <a:t>At </a:t>
            </a:r>
            <a:r>
              <a:rPr lang="en-US" sz="1600" dirty="0"/>
              <a:t>(i</a:t>
            </a:r>
            <a:r>
              <a:rPr lang="en-US" sz="1600" baseline="-25000" dirty="0"/>
              <a:t>1</a:t>
            </a:r>
            <a:r>
              <a:rPr lang="en-US" sz="1600" dirty="0"/>
              <a:t> + i</a:t>
            </a:r>
            <a:r>
              <a:rPr lang="en-US" sz="1600" baseline="-25000" dirty="0"/>
              <a:t>2</a:t>
            </a:r>
            <a:r>
              <a:rPr lang="en-US" sz="1600" dirty="0"/>
              <a:t>) = 2</a:t>
            </a:r>
            <a:r>
              <a:rPr lang="en-US" sz="1600" dirty="0" smtClean="0"/>
              <a:t>, the “difference from reference” is -1, NOT 0 </a:t>
            </a:r>
            <a:endParaRPr lang="en-US" sz="1600" dirty="0"/>
          </a:p>
        </p:txBody>
      </p:sp>
      <p:cxnSp>
        <p:nvCxnSpPr>
          <p:cNvPr id="20" name="Straight Connector 19"/>
          <p:cNvCxnSpPr/>
          <p:nvPr/>
        </p:nvCxnSpPr>
        <p:spPr>
          <a:xfrm>
            <a:off x="844296" y="3163393"/>
            <a:ext cx="1730341" cy="6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06091" y="2089729"/>
            <a:ext cx="2240855" cy="369332"/>
          </a:xfrm>
          <a:prstGeom prst="rect">
            <a:avLst/>
          </a:prstGeom>
          <a:noFill/>
        </p:spPr>
        <p:txBody>
          <a:bodyPr wrap="none" rtlCol="0">
            <a:spAutoFit/>
          </a:bodyPr>
          <a:lstStyle/>
          <a:p>
            <a:r>
              <a:rPr lang="en-US" dirty="0" smtClean="0"/>
              <a:t>Reference: i</a:t>
            </a:r>
            <a:r>
              <a:rPr lang="en-US" baseline="-25000" dirty="0" smtClean="0"/>
              <a:t>1</a:t>
            </a:r>
            <a:r>
              <a:rPr lang="en-US" dirty="0" smtClean="0"/>
              <a:t>=0 &amp; i</a:t>
            </a:r>
            <a:r>
              <a:rPr lang="en-US" baseline="-25000" dirty="0" smtClean="0"/>
              <a:t>2</a:t>
            </a:r>
            <a:r>
              <a:rPr lang="en-US" dirty="0" smtClean="0"/>
              <a:t>=0</a:t>
            </a:r>
            <a:endParaRPr lang="en-US" dirty="0"/>
          </a:p>
        </p:txBody>
      </p:sp>
      <p:sp>
        <p:nvSpPr>
          <p:cNvPr id="35" name="TextBox 34"/>
          <p:cNvSpPr txBox="1"/>
          <p:nvPr/>
        </p:nvSpPr>
        <p:spPr>
          <a:xfrm>
            <a:off x="3382819" y="1547083"/>
            <a:ext cx="2846565" cy="646331"/>
          </a:xfrm>
          <a:prstGeom prst="rect">
            <a:avLst/>
          </a:prstGeom>
          <a:noFill/>
        </p:spPr>
        <p:txBody>
          <a:bodyPr wrap="none" rtlCol="0">
            <a:spAutoFit/>
          </a:bodyPr>
          <a:lstStyle/>
          <a:p>
            <a:r>
              <a:rPr lang="en-US" dirty="0"/>
              <a:t>y</a:t>
            </a:r>
            <a:r>
              <a:rPr lang="en-US" dirty="0" smtClean="0"/>
              <a:t> = (i</a:t>
            </a:r>
            <a:r>
              <a:rPr lang="en-US" baseline="-25000" dirty="0" smtClean="0"/>
              <a:t>1</a:t>
            </a:r>
            <a:r>
              <a:rPr lang="en-US" dirty="0" smtClean="0"/>
              <a:t> + i</a:t>
            </a:r>
            <a:r>
              <a:rPr lang="en-US" baseline="-25000" dirty="0" smtClean="0"/>
              <a:t>2</a:t>
            </a:r>
            <a:r>
              <a:rPr lang="en-US" dirty="0" smtClean="0"/>
              <a:t>) when </a:t>
            </a:r>
            <a:r>
              <a:rPr lang="en-US" dirty="0"/>
              <a:t>(i</a:t>
            </a:r>
            <a:r>
              <a:rPr lang="en-US" baseline="-25000" dirty="0"/>
              <a:t>1</a:t>
            </a:r>
            <a:r>
              <a:rPr lang="en-US" dirty="0"/>
              <a:t> + i</a:t>
            </a:r>
            <a:r>
              <a:rPr lang="en-US" baseline="-25000" dirty="0"/>
              <a:t>2</a:t>
            </a:r>
            <a:r>
              <a:rPr lang="en-US" dirty="0" smtClean="0"/>
              <a:t>)  &lt;  1</a:t>
            </a:r>
          </a:p>
          <a:p>
            <a:r>
              <a:rPr lang="en-US" dirty="0" smtClean="0"/>
              <a:t>   = 1           when </a:t>
            </a:r>
            <a:r>
              <a:rPr lang="en-US" dirty="0"/>
              <a:t>(i</a:t>
            </a:r>
            <a:r>
              <a:rPr lang="en-US" baseline="-25000" dirty="0"/>
              <a:t>1</a:t>
            </a:r>
            <a:r>
              <a:rPr lang="en-US" dirty="0"/>
              <a:t> + i</a:t>
            </a:r>
            <a:r>
              <a:rPr lang="en-US" baseline="-25000" dirty="0"/>
              <a:t>2</a:t>
            </a:r>
            <a:r>
              <a:rPr lang="en-US" dirty="0"/>
              <a:t>) </a:t>
            </a:r>
            <a:r>
              <a:rPr lang="en-US" dirty="0" smtClean="0"/>
              <a:t>&gt;= </a:t>
            </a:r>
            <a:r>
              <a:rPr lang="en-US" dirty="0"/>
              <a:t>1</a:t>
            </a:r>
          </a:p>
        </p:txBody>
      </p:sp>
    </p:spTree>
    <p:extLst>
      <p:ext uri="{BB962C8B-B14F-4D97-AF65-F5344CB8AC3E}">
        <p14:creationId xmlns:p14="http://schemas.microsoft.com/office/powerpoint/2010/main" val="2016028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819"/>
            <a:ext cx="8229600" cy="1143000"/>
          </a:xfrm>
        </p:spPr>
        <p:txBody>
          <a:bodyPr>
            <a:normAutofit fontScale="90000"/>
          </a:bodyPr>
          <a:lstStyle/>
          <a:p>
            <a:r>
              <a:rPr lang="en-US" dirty="0" err="1"/>
              <a:t>D</a:t>
            </a:r>
            <a:r>
              <a:rPr lang="en-US" dirty="0" err="1" smtClean="0"/>
              <a:t>eepLIFT</a:t>
            </a:r>
            <a:r>
              <a:rPr lang="en-US" dirty="0" smtClean="0"/>
              <a:t> generalizes to all activations </a:t>
            </a:r>
            <a:endParaRPr lang="en-US" dirty="0"/>
          </a:p>
        </p:txBody>
      </p:sp>
      <p:pic>
        <p:nvPicPr>
          <p:cNvPr id="5" name="Picture 4" descr="Screen Shot 2016-07-20 at 1.4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44" y="1916541"/>
            <a:ext cx="4198774" cy="2740680"/>
          </a:xfrm>
          <a:prstGeom prst="rect">
            <a:avLst/>
          </a:prstGeom>
        </p:spPr>
      </p:pic>
      <p:cxnSp>
        <p:nvCxnSpPr>
          <p:cNvPr id="6" name="Straight Arrow Connector 5"/>
          <p:cNvCxnSpPr/>
          <p:nvPr/>
        </p:nvCxnSpPr>
        <p:spPr>
          <a:xfrm>
            <a:off x="2124360" y="3186539"/>
            <a:ext cx="1431640" cy="115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07849" y="2770915"/>
            <a:ext cx="2095796" cy="830997"/>
          </a:xfrm>
          <a:prstGeom prst="rect">
            <a:avLst/>
          </a:prstGeom>
          <a:noFill/>
        </p:spPr>
        <p:txBody>
          <a:bodyPr wrap="none" rtlCol="0">
            <a:spAutoFit/>
          </a:bodyPr>
          <a:lstStyle/>
          <a:p>
            <a:r>
              <a:rPr lang="en-US" sz="2400" dirty="0" smtClean="0"/>
              <a:t>Sigmoid is 0.5</a:t>
            </a:r>
          </a:p>
          <a:p>
            <a:r>
              <a:rPr lang="en-US" sz="2400" dirty="0" smtClean="0"/>
              <a:t>when input is 0</a:t>
            </a:r>
            <a:endParaRPr lang="en-US" sz="2400" dirty="0"/>
          </a:p>
        </p:txBody>
      </p:sp>
      <p:cxnSp>
        <p:nvCxnSpPr>
          <p:cNvPr id="8" name="Straight Arrow Connector 7"/>
          <p:cNvCxnSpPr/>
          <p:nvPr/>
        </p:nvCxnSpPr>
        <p:spPr>
          <a:xfrm>
            <a:off x="6534726" y="2020450"/>
            <a:ext cx="23092" cy="1166095"/>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30987" y="2528449"/>
            <a:ext cx="2251377" cy="2677656"/>
          </a:xfrm>
          <a:prstGeom prst="rect">
            <a:avLst/>
          </a:prstGeom>
          <a:noFill/>
        </p:spPr>
        <p:txBody>
          <a:bodyPr wrap="square" rtlCol="0">
            <a:spAutoFit/>
          </a:bodyPr>
          <a:lstStyle/>
          <a:p>
            <a:r>
              <a:rPr lang="en-US" sz="2400" dirty="0" smtClean="0"/>
              <a:t>“difference from reference” is +0.5 when inputs is &gt;&gt; </a:t>
            </a:r>
            <a:r>
              <a:rPr lang="en-US" sz="2400" dirty="0" smtClean="0"/>
              <a:t>0</a:t>
            </a:r>
          </a:p>
          <a:p>
            <a:r>
              <a:rPr lang="en-US" sz="2400" dirty="0" smtClean="0"/>
              <a:t>(assuming reference input of 0)</a:t>
            </a:r>
            <a:endParaRPr lang="en-US" sz="2400" dirty="0"/>
          </a:p>
        </p:txBody>
      </p:sp>
    </p:spTree>
    <p:extLst>
      <p:ext uri="{BB962C8B-B14F-4D97-AF65-F5344CB8AC3E}">
        <p14:creationId xmlns:p14="http://schemas.microsoft.com/office/powerpoint/2010/main" val="2873747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6-07-25 at 3.44.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273" y="3232727"/>
            <a:ext cx="5137727" cy="3625274"/>
          </a:xfrm>
          <a:prstGeom prst="rect">
            <a:avLst/>
          </a:prstGeom>
        </p:spPr>
      </p:pic>
      <p:sp>
        <p:nvSpPr>
          <p:cNvPr id="2" name="Title 1"/>
          <p:cNvSpPr>
            <a:spLocks noGrp="1"/>
          </p:cNvSpPr>
          <p:nvPr>
            <p:ph type="title"/>
          </p:nvPr>
        </p:nvSpPr>
        <p:spPr>
          <a:xfrm>
            <a:off x="457200" y="113006"/>
            <a:ext cx="8229600" cy="1143000"/>
          </a:xfrm>
        </p:spPr>
        <p:txBody>
          <a:bodyPr/>
          <a:lstStyle/>
          <a:p>
            <a:r>
              <a:rPr lang="en-US" dirty="0" smtClean="0"/>
              <a:t>Saturation simulation</a:t>
            </a:r>
            <a:endParaRPr lang="en-US" dirty="0"/>
          </a:p>
        </p:txBody>
      </p:sp>
      <p:sp>
        <p:nvSpPr>
          <p:cNvPr id="3" name="Content Placeholder 2"/>
          <p:cNvSpPr>
            <a:spLocks noGrp="1"/>
          </p:cNvSpPr>
          <p:nvPr>
            <p:ph idx="1"/>
          </p:nvPr>
        </p:nvSpPr>
        <p:spPr>
          <a:xfrm>
            <a:off x="457200" y="1057573"/>
            <a:ext cx="8229600" cy="4525963"/>
          </a:xfrm>
        </p:spPr>
        <p:txBody>
          <a:bodyPr/>
          <a:lstStyle/>
          <a:p>
            <a:r>
              <a:rPr lang="en-US" sz="2000" dirty="0" smtClean="0"/>
              <a:t>50 inputs: uniformly sampled from -0.5 to 0.5</a:t>
            </a:r>
          </a:p>
          <a:p>
            <a:r>
              <a:rPr lang="en-US" sz="2000" dirty="0" smtClean="0"/>
              <a:t>10 “rules”</a:t>
            </a:r>
            <a:r>
              <a:rPr lang="en-US" sz="2000" dirty="0"/>
              <a:t>:</a:t>
            </a:r>
            <a:r>
              <a:rPr lang="en-US" sz="2000" dirty="0" smtClean="0"/>
              <a:t> Each rule fires if an exclusive set of 5 inputs has a sum &gt; 0.</a:t>
            </a:r>
          </a:p>
          <a:p>
            <a:r>
              <a:rPr lang="en-US" sz="2000" dirty="0" smtClean="0"/>
              <a:t>10-choose-2: 45 outputs, each corresponding to a pair of rules. The label is 1 if both rules in the pair fire, and 0 otherwise</a:t>
            </a:r>
            <a:endParaRPr lang="en-US" sz="2000" dirty="0"/>
          </a:p>
        </p:txBody>
      </p:sp>
      <p:grpSp>
        <p:nvGrpSpPr>
          <p:cNvPr id="7" name="Group 6"/>
          <p:cNvGrpSpPr/>
          <p:nvPr/>
        </p:nvGrpSpPr>
        <p:grpSpPr>
          <a:xfrm>
            <a:off x="230917" y="3036450"/>
            <a:ext cx="3682993" cy="3089412"/>
            <a:chOff x="311732" y="3382811"/>
            <a:chExt cx="3682993" cy="3089412"/>
          </a:xfrm>
        </p:grpSpPr>
        <p:sp>
          <p:nvSpPr>
            <p:cNvPr id="20" name="Rectangle 19"/>
            <p:cNvSpPr/>
            <p:nvPr/>
          </p:nvSpPr>
          <p:spPr>
            <a:xfrm>
              <a:off x="2451273" y="5953152"/>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6</a:t>
              </a:r>
              <a:endParaRPr lang="en-US" dirty="0"/>
            </a:p>
          </p:txBody>
        </p:sp>
        <p:grpSp>
          <p:nvGrpSpPr>
            <p:cNvPr id="5" name="Group 4"/>
            <p:cNvGrpSpPr/>
            <p:nvPr/>
          </p:nvGrpSpPr>
          <p:grpSpPr>
            <a:xfrm>
              <a:off x="311732" y="3382811"/>
              <a:ext cx="3682993" cy="3089412"/>
              <a:chOff x="311732" y="3382811"/>
              <a:chExt cx="3682993" cy="3089412"/>
            </a:xfrm>
          </p:grpSpPr>
          <p:sp>
            <p:nvSpPr>
              <p:cNvPr id="4" name="Rectangle 3"/>
              <p:cNvSpPr/>
              <p:nvPr/>
            </p:nvSpPr>
            <p:spPr>
              <a:xfrm>
                <a:off x="428509" y="5939293"/>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6" name="Rectangle 5"/>
              <p:cNvSpPr/>
              <p:nvPr/>
            </p:nvSpPr>
            <p:spPr>
              <a:xfrm>
                <a:off x="1359060" y="5953145"/>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5</a:t>
                </a:r>
                <a:endParaRPr lang="en-US" dirty="0"/>
              </a:p>
            </p:txBody>
          </p:sp>
          <p:sp>
            <p:nvSpPr>
              <p:cNvPr id="9" name="TextBox 8"/>
              <p:cNvSpPr txBox="1"/>
              <p:nvPr/>
            </p:nvSpPr>
            <p:spPr>
              <a:xfrm>
                <a:off x="1016011" y="6049808"/>
                <a:ext cx="344039" cy="369332"/>
              </a:xfrm>
              <a:prstGeom prst="rect">
                <a:avLst/>
              </a:prstGeom>
              <a:noFill/>
            </p:spPr>
            <p:txBody>
              <a:bodyPr wrap="none" rtlCol="0">
                <a:spAutoFit/>
              </a:bodyPr>
              <a:lstStyle/>
              <a:p>
                <a:r>
                  <a:rPr lang="en-US" dirty="0" smtClean="0"/>
                  <a:t>…</a:t>
                </a:r>
                <a:endParaRPr lang="en-US" dirty="0"/>
              </a:p>
            </p:txBody>
          </p:sp>
          <p:cxnSp>
            <p:nvCxnSpPr>
              <p:cNvPr id="14" name="Straight Connector 13"/>
              <p:cNvCxnSpPr>
                <a:stCxn id="4" idx="0"/>
                <a:endCxn id="15" idx="4"/>
              </p:cNvCxnSpPr>
              <p:nvPr/>
            </p:nvCxnSpPr>
            <p:spPr>
              <a:xfrm flipV="1">
                <a:off x="708445" y="5206990"/>
                <a:ext cx="434557" cy="732303"/>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11732" y="4456535"/>
                <a:ext cx="1662539" cy="750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smtClean="0"/>
                  <a:t>1</a:t>
                </a:r>
                <a:r>
                  <a:rPr lang="en-US" sz="1600" dirty="0" smtClean="0"/>
                  <a:t> = max(0, -(i</a:t>
                </a:r>
                <a:r>
                  <a:rPr lang="en-US" sz="1600" baseline="-25000" dirty="0" smtClean="0"/>
                  <a:t>1</a:t>
                </a:r>
                <a:r>
                  <a:rPr lang="en-US" sz="1600" dirty="0" smtClean="0"/>
                  <a:t>+…+i</a:t>
                </a:r>
                <a:r>
                  <a:rPr lang="en-US" sz="1600" baseline="-25000" dirty="0" smtClean="0"/>
                  <a:t>5</a:t>
                </a:r>
                <a:r>
                  <a:rPr lang="en-US" sz="1600" dirty="0" smtClean="0"/>
                  <a:t>))</a:t>
                </a:r>
                <a:endParaRPr lang="en-US" sz="1600" dirty="0"/>
              </a:p>
            </p:txBody>
          </p:sp>
          <p:cxnSp>
            <p:nvCxnSpPr>
              <p:cNvPr id="17" name="Straight Connector 16"/>
              <p:cNvCxnSpPr>
                <a:stCxn id="6" idx="0"/>
                <a:endCxn id="15" idx="4"/>
              </p:cNvCxnSpPr>
              <p:nvPr/>
            </p:nvCxnSpPr>
            <p:spPr>
              <a:xfrm flipH="1" flipV="1">
                <a:off x="1143002" y="5206990"/>
                <a:ext cx="495994" cy="746155"/>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381824" y="5967004"/>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10</a:t>
                </a:r>
                <a:endParaRPr lang="en-US" dirty="0"/>
              </a:p>
            </p:txBody>
          </p:sp>
          <p:sp>
            <p:nvSpPr>
              <p:cNvPr id="22" name="TextBox 21"/>
              <p:cNvSpPr txBox="1"/>
              <p:nvPr/>
            </p:nvSpPr>
            <p:spPr>
              <a:xfrm>
                <a:off x="3038775" y="6063667"/>
                <a:ext cx="344039" cy="369332"/>
              </a:xfrm>
              <a:prstGeom prst="rect">
                <a:avLst/>
              </a:prstGeom>
              <a:noFill/>
            </p:spPr>
            <p:txBody>
              <a:bodyPr wrap="none" rtlCol="0">
                <a:spAutoFit/>
              </a:bodyPr>
              <a:lstStyle/>
              <a:p>
                <a:r>
                  <a:rPr lang="en-US" dirty="0" smtClean="0"/>
                  <a:t>…</a:t>
                </a:r>
                <a:endParaRPr lang="en-US" dirty="0"/>
              </a:p>
            </p:txBody>
          </p:sp>
          <p:cxnSp>
            <p:nvCxnSpPr>
              <p:cNvPr id="23" name="Straight Connector 22"/>
              <p:cNvCxnSpPr>
                <a:stCxn id="20" idx="0"/>
                <a:endCxn id="24" idx="4"/>
              </p:cNvCxnSpPr>
              <p:nvPr/>
            </p:nvCxnSpPr>
            <p:spPr>
              <a:xfrm flipV="1">
                <a:off x="2731209" y="5220849"/>
                <a:ext cx="433402" cy="732303"/>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2334496" y="4470394"/>
                <a:ext cx="1660229" cy="750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a:t>2</a:t>
                </a:r>
                <a:r>
                  <a:rPr lang="en-US" sz="1600" dirty="0" smtClean="0"/>
                  <a:t> = max(0, -(i</a:t>
                </a:r>
                <a:r>
                  <a:rPr lang="en-US" sz="1600" baseline="-25000" dirty="0"/>
                  <a:t>6</a:t>
                </a:r>
                <a:r>
                  <a:rPr lang="en-US" sz="1600" dirty="0" smtClean="0"/>
                  <a:t>+…+i</a:t>
                </a:r>
                <a:r>
                  <a:rPr lang="en-US" sz="1600" baseline="-25000" dirty="0" smtClean="0"/>
                  <a:t>10</a:t>
                </a:r>
                <a:r>
                  <a:rPr lang="en-US" sz="1600" dirty="0" smtClean="0"/>
                  <a:t>))</a:t>
                </a:r>
                <a:endParaRPr lang="en-US" sz="1600" dirty="0"/>
              </a:p>
            </p:txBody>
          </p:sp>
          <p:cxnSp>
            <p:nvCxnSpPr>
              <p:cNvPr id="25" name="Straight Connector 24"/>
              <p:cNvCxnSpPr>
                <a:stCxn id="21" idx="0"/>
                <a:endCxn id="24" idx="4"/>
              </p:cNvCxnSpPr>
              <p:nvPr/>
            </p:nvCxnSpPr>
            <p:spPr>
              <a:xfrm flipH="1" flipV="1">
                <a:off x="3164611" y="5220849"/>
                <a:ext cx="497149" cy="746155"/>
              </a:xfrm>
              <a:prstGeom prst="line">
                <a:avLst/>
              </a:prstGeom>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542662" y="3382811"/>
                <a:ext cx="3278904" cy="61190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r>
                  <a:rPr lang="en-US" sz="1600" baseline="-25000" dirty="0" smtClean="0"/>
                  <a:t>12</a:t>
                </a:r>
                <a:r>
                  <a:rPr lang="en-US" sz="1600" dirty="0" smtClean="0"/>
                  <a:t> = sigmoid(1 </a:t>
                </a:r>
                <a:r>
                  <a:rPr lang="en-US" sz="1600" dirty="0"/>
                  <a:t>– </a:t>
                </a:r>
                <a:r>
                  <a:rPr lang="en-US" sz="1600" dirty="0" smtClean="0"/>
                  <a:t>h</a:t>
                </a:r>
                <a:r>
                  <a:rPr lang="en-US" sz="1600" baseline="-25000" dirty="0" smtClean="0"/>
                  <a:t>1</a:t>
                </a:r>
                <a:r>
                  <a:rPr lang="en-US" sz="1600" dirty="0" smtClean="0"/>
                  <a:t> – h</a:t>
                </a:r>
                <a:r>
                  <a:rPr lang="en-US" sz="1600" baseline="-25000" dirty="0" smtClean="0"/>
                  <a:t>2</a:t>
                </a:r>
                <a:r>
                  <a:rPr lang="en-US" sz="1600" dirty="0" smtClean="0"/>
                  <a:t>)</a:t>
                </a:r>
                <a:endParaRPr lang="en-US" sz="1600" dirty="0"/>
              </a:p>
            </p:txBody>
          </p:sp>
          <p:cxnSp>
            <p:nvCxnSpPr>
              <p:cNvPr id="27" name="Straight Connector 26"/>
              <p:cNvCxnSpPr>
                <a:stCxn id="15" idx="0"/>
                <a:endCxn id="26" idx="4"/>
              </p:cNvCxnSpPr>
              <p:nvPr/>
            </p:nvCxnSpPr>
            <p:spPr>
              <a:xfrm flipV="1">
                <a:off x="1143002" y="3994720"/>
                <a:ext cx="1039112" cy="461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4" idx="0"/>
                <a:endCxn id="26" idx="4"/>
              </p:cNvCxnSpPr>
              <p:nvPr/>
            </p:nvCxnSpPr>
            <p:spPr>
              <a:xfrm flipH="1" flipV="1">
                <a:off x="2182114" y="3994720"/>
                <a:ext cx="982497" cy="475674"/>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33" name="TextBox 32"/>
          <p:cNvSpPr txBox="1"/>
          <p:nvPr/>
        </p:nvSpPr>
        <p:spPr>
          <a:xfrm>
            <a:off x="4306455" y="2413021"/>
            <a:ext cx="4664363" cy="923330"/>
          </a:xfrm>
          <a:prstGeom prst="rect">
            <a:avLst/>
          </a:prstGeom>
          <a:noFill/>
        </p:spPr>
        <p:txBody>
          <a:bodyPr wrap="square" rtlCol="0">
            <a:spAutoFit/>
          </a:bodyPr>
          <a:lstStyle/>
          <a:p>
            <a:r>
              <a:rPr lang="en-US" dirty="0" smtClean="0"/>
              <a:t>For a given output, what proportion of total importance over all inputs is attributed to the correct 10 inputs with correct sign?</a:t>
            </a:r>
            <a:endParaRPr lang="en-US" dirty="0"/>
          </a:p>
        </p:txBody>
      </p:sp>
    </p:spTree>
    <p:extLst>
      <p:ext uri="{BB962C8B-B14F-4D97-AF65-F5344CB8AC3E}">
        <p14:creationId xmlns:p14="http://schemas.microsoft.com/office/powerpoint/2010/main" val="2095443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Autofit/>
          </a:bodyPr>
          <a:lstStyle/>
          <a:p>
            <a:r>
              <a:rPr lang="en-US" sz="4000" dirty="0" smtClean="0"/>
              <a:t>“Multipliers”: alternative to gradients</a:t>
            </a:r>
            <a:endParaRPr lang="en-US" sz="4000" dirty="0"/>
          </a:p>
        </p:txBody>
      </p:sp>
      <p:grpSp>
        <p:nvGrpSpPr>
          <p:cNvPr id="15" name="Group 14"/>
          <p:cNvGrpSpPr/>
          <p:nvPr/>
        </p:nvGrpSpPr>
        <p:grpSpPr>
          <a:xfrm>
            <a:off x="106227" y="2125521"/>
            <a:ext cx="5320501" cy="495299"/>
            <a:chOff x="371762" y="2287151"/>
            <a:chExt cx="8463324" cy="736600"/>
          </a:xfrm>
        </p:grpSpPr>
        <p:sp>
          <p:nvSpPr>
            <p:cNvPr id="6" name="TextBox 5"/>
            <p:cNvSpPr txBox="1"/>
            <p:nvPr/>
          </p:nvSpPr>
          <p:spPr>
            <a:xfrm>
              <a:off x="371762" y="2346037"/>
              <a:ext cx="804923" cy="595037"/>
            </a:xfrm>
            <a:prstGeom prst="rect">
              <a:avLst/>
            </a:prstGeom>
            <a:noFill/>
          </p:spPr>
          <p:txBody>
            <a:bodyPr wrap="none" rtlCol="0">
              <a:spAutoFit/>
            </a:bodyPr>
            <a:lstStyle/>
            <a:p>
              <a:r>
                <a:rPr lang="en-US" sz="2000" dirty="0" smtClean="0"/>
                <a:t>Let</a:t>
              </a:r>
              <a:endParaRPr lang="en-US" sz="2000" baseline="30000" dirty="0"/>
            </a:p>
          </p:txBody>
        </p:sp>
        <p:pic>
          <p:nvPicPr>
            <p:cNvPr id="9" name="Picture 8" descr="Screen Shot 2016-07-20 at 3.3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117" y="2287151"/>
              <a:ext cx="698500" cy="736600"/>
            </a:xfrm>
            <a:prstGeom prst="rect">
              <a:avLst/>
            </a:prstGeom>
          </p:spPr>
        </p:pic>
        <p:sp>
          <p:nvSpPr>
            <p:cNvPr id="10" name="TextBox 9"/>
            <p:cNvSpPr txBox="1"/>
            <p:nvPr/>
          </p:nvSpPr>
          <p:spPr>
            <a:xfrm>
              <a:off x="1747985" y="2371439"/>
              <a:ext cx="7087101" cy="595037"/>
            </a:xfrm>
            <a:prstGeom prst="rect">
              <a:avLst/>
            </a:prstGeom>
            <a:noFill/>
          </p:spPr>
          <p:txBody>
            <a:bodyPr wrap="none" rtlCol="0">
              <a:spAutoFit/>
            </a:bodyPr>
            <a:lstStyle/>
            <a:p>
              <a:r>
                <a:rPr lang="en-US" sz="2000" dirty="0" smtClean="0"/>
                <a:t>represent the “reference” activation of x</a:t>
              </a:r>
              <a:r>
                <a:rPr lang="en-US" sz="2000" baseline="-25000" dirty="0" smtClean="0"/>
                <a:t>i</a:t>
              </a:r>
              <a:endParaRPr lang="en-US" sz="2000" baseline="30000" dirty="0"/>
            </a:p>
          </p:txBody>
        </p:sp>
      </p:grpSp>
      <p:pic>
        <p:nvPicPr>
          <p:cNvPr id="11" name="Picture 10" descr="Screen Shot 2016-07-20 at 3.40.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96" y="3413411"/>
            <a:ext cx="2516904" cy="501621"/>
          </a:xfrm>
          <a:prstGeom prst="rect">
            <a:avLst/>
          </a:prstGeom>
        </p:spPr>
      </p:pic>
      <p:pic>
        <p:nvPicPr>
          <p:cNvPr id="12" name="Picture 11" descr="Screen Shot 2016-07-20 at 3.42.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98" y="1418937"/>
            <a:ext cx="3787672" cy="520700"/>
          </a:xfrm>
          <a:prstGeom prst="rect">
            <a:avLst/>
          </a:prstGeom>
        </p:spPr>
      </p:pic>
      <p:pic>
        <p:nvPicPr>
          <p:cNvPr id="13" name="Picture 12" descr="Screen Shot 2016-07-20 at 3.45.3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96" y="2810739"/>
            <a:ext cx="3532908" cy="479972"/>
          </a:xfrm>
          <a:prstGeom prst="rect">
            <a:avLst/>
          </a:prstGeom>
        </p:spPr>
      </p:pic>
      <p:pic>
        <p:nvPicPr>
          <p:cNvPr id="16" name="Picture 15" descr="Screen Shot 2016-07-20 at 3.46.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87" y="3958927"/>
            <a:ext cx="2540004" cy="605693"/>
          </a:xfrm>
          <a:prstGeom prst="rect">
            <a:avLst/>
          </a:prstGeom>
        </p:spPr>
      </p:pic>
      <p:sp>
        <p:nvSpPr>
          <p:cNvPr id="7" name="TextBox 6"/>
          <p:cNvSpPr txBox="1"/>
          <p:nvPr/>
        </p:nvSpPr>
        <p:spPr>
          <a:xfrm>
            <a:off x="4583554" y="3440546"/>
            <a:ext cx="1923461" cy="369332"/>
          </a:xfrm>
          <a:prstGeom prst="rect">
            <a:avLst/>
          </a:prstGeom>
          <a:noFill/>
        </p:spPr>
        <p:txBody>
          <a:bodyPr wrap="none" rtlCol="0">
            <a:spAutoFit/>
          </a:bodyPr>
          <a:lstStyle/>
          <a:p>
            <a:r>
              <a:rPr lang="en-US" dirty="0" smtClean="0"/>
              <a:t>Partial derivatives</a:t>
            </a:r>
            <a:endParaRPr lang="en-US" dirty="0"/>
          </a:p>
        </p:txBody>
      </p:sp>
      <p:sp>
        <p:nvSpPr>
          <p:cNvPr id="28" name="TextBox 27"/>
          <p:cNvSpPr txBox="1"/>
          <p:nvPr/>
        </p:nvSpPr>
        <p:spPr>
          <a:xfrm>
            <a:off x="6848755" y="3454401"/>
            <a:ext cx="2121093" cy="369332"/>
          </a:xfrm>
          <a:prstGeom prst="rect">
            <a:avLst/>
          </a:prstGeom>
          <a:noFill/>
        </p:spPr>
        <p:txBody>
          <a:bodyPr wrap="none" rtlCol="0">
            <a:spAutoFit/>
          </a:bodyPr>
          <a:lstStyle/>
          <a:p>
            <a:r>
              <a:rPr lang="en-US" dirty="0" smtClean="0"/>
              <a:t>DeepLIFT multipliers</a:t>
            </a:r>
            <a:endParaRPr lang="en-US" dirty="0"/>
          </a:p>
        </p:txBody>
      </p:sp>
      <p:cxnSp>
        <p:nvCxnSpPr>
          <p:cNvPr id="30" name="Straight Connector 29"/>
          <p:cNvCxnSpPr/>
          <p:nvPr/>
        </p:nvCxnSpPr>
        <p:spPr>
          <a:xfrm>
            <a:off x="6777170" y="3221182"/>
            <a:ext cx="23103" cy="36368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329546" y="3844636"/>
            <a:ext cx="4814454" cy="115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37" name="Picture 36" descr="Screen Shot 2016-07-21 at 1.26.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7181" y="4153469"/>
            <a:ext cx="1518804" cy="790328"/>
          </a:xfrm>
          <a:prstGeom prst="rect">
            <a:avLst/>
          </a:prstGeom>
        </p:spPr>
      </p:pic>
      <p:pic>
        <p:nvPicPr>
          <p:cNvPr id="38" name="Picture 37" descr="Screen Shot 2016-07-21 at 1.28.1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0660" y="4214091"/>
            <a:ext cx="2887917" cy="681165"/>
          </a:xfrm>
          <a:prstGeom prst="rect">
            <a:avLst/>
          </a:prstGeom>
        </p:spPr>
      </p:pic>
      <p:pic>
        <p:nvPicPr>
          <p:cNvPr id="40" name="Picture 39" descr="Screen Shot 2016-07-21 at 1.36.4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6581" y="5186220"/>
            <a:ext cx="2294400" cy="990598"/>
          </a:xfrm>
          <a:prstGeom prst="rect">
            <a:avLst/>
          </a:prstGeom>
        </p:spPr>
      </p:pic>
      <p:pic>
        <p:nvPicPr>
          <p:cNvPr id="41" name="Picture 40" descr="Screen Shot 2016-07-21 at 1.38.4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1491" y="5355360"/>
            <a:ext cx="2262509" cy="722214"/>
          </a:xfrm>
          <a:prstGeom prst="rect">
            <a:avLst/>
          </a:prstGeom>
        </p:spPr>
      </p:pic>
      <p:sp>
        <p:nvSpPr>
          <p:cNvPr id="44" name="TextBox 43"/>
          <p:cNvSpPr txBox="1"/>
          <p:nvPr/>
        </p:nvSpPr>
        <p:spPr>
          <a:xfrm>
            <a:off x="4733648" y="6119096"/>
            <a:ext cx="1250124" cy="369332"/>
          </a:xfrm>
          <a:prstGeom prst="rect">
            <a:avLst/>
          </a:prstGeom>
          <a:noFill/>
        </p:spPr>
        <p:txBody>
          <a:bodyPr wrap="none" rtlCol="0">
            <a:spAutoFit/>
          </a:bodyPr>
          <a:lstStyle/>
          <a:p>
            <a:r>
              <a:rPr lang="en-US" dirty="0" smtClean="0"/>
              <a:t>(chain rule)</a:t>
            </a:r>
            <a:endParaRPr lang="en-US" dirty="0"/>
          </a:p>
        </p:txBody>
      </p:sp>
      <p:grpSp>
        <p:nvGrpSpPr>
          <p:cNvPr id="3" name="Group 2"/>
          <p:cNvGrpSpPr/>
          <p:nvPr/>
        </p:nvGrpSpPr>
        <p:grpSpPr>
          <a:xfrm>
            <a:off x="150101" y="5114618"/>
            <a:ext cx="3494417" cy="1145367"/>
            <a:chOff x="150101" y="5114618"/>
            <a:chExt cx="3494417" cy="1145367"/>
          </a:xfrm>
        </p:grpSpPr>
        <p:grpSp>
          <p:nvGrpSpPr>
            <p:cNvPr id="24" name="Group 23"/>
            <p:cNvGrpSpPr/>
            <p:nvPr/>
          </p:nvGrpSpPr>
          <p:grpSpPr>
            <a:xfrm>
              <a:off x="150101" y="5114618"/>
              <a:ext cx="3494417" cy="1121575"/>
              <a:chOff x="4867561" y="4107302"/>
              <a:chExt cx="3853249" cy="1338724"/>
            </a:xfrm>
          </p:grpSpPr>
          <p:pic>
            <p:nvPicPr>
              <p:cNvPr id="21" name="Picture 20" descr="Screen Shot 2016-07-20 at 3.49.23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2610" y="4811025"/>
                <a:ext cx="838200" cy="635001"/>
              </a:xfrm>
              <a:prstGeom prst="rect">
                <a:avLst/>
              </a:prstGeom>
            </p:spPr>
          </p:pic>
          <p:sp>
            <p:nvSpPr>
              <p:cNvPr id="18" name="TextBox 17"/>
              <p:cNvSpPr txBox="1"/>
              <p:nvPr/>
            </p:nvSpPr>
            <p:spPr>
              <a:xfrm>
                <a:off x="5668821" y="4156360"/>
                <a:ext cx="2685538" cy="553998"/>
              </a:xfrm>
              <a:prstGeom prst="rect">
                <a:avLst/>
              </a:prstGeom>
              <a:noFill/>
            </p:spPr>
            <p:txBody>
              <a:bodyPr wrap="none" rtlCol="0">
                <a:spAutoFit/>
              </a:bodyPr>
              <a:lstStyle/>
              <a:p>
                <a:r>
                  <a:rPr lang="en-US" sz="3000" dirty="0" smtClean="0"/>
                  <a:t>is the portion of </a:t>
                </a:r>
                <a:endParaRPr lang="en-US" sz="3000" dirty="0"/>
              </a:p>
            </p:txBody>
          </p:sp>
          <p:sp>
            <p:nvSpPr>
              <p:cNvPr id="20" name="TextBox 19"/>
              <p:cNvSpPr txBox="1"/>
              <p:nvPr/>
            </p:nvSpPr>
            <p:spPr>
              <a:xfrm>
                <a:off x="5659591" y="4701290"/>
                <a:ext cx="2180780" cy="553998"/>
              </a:xfrm>
              <a:prstGeom prst="rect">
                <a:avLst/>
              </a:prstGeom>
              <a:noFill/>
            </p:spPr>
            <p:txBody>
              <a:bodyPr wrap="none" rtlCol="0">
                <a:spAutoFit/>
              </a:bodyPr>
              <a:lstStyle/>
              <a:p>
                <a:r>
                  <a:rPr lang="en-US" sz="3000" dirty="0" smtClean="0"/>
                  <a:t>attributed to</a:t>
                </a:r>
                <a:endParaRPr lang="en-US" sz="3000" dirty="0"/>
              </a:p>
            </p:txBody>
          </p:sp>
          <p:pic>
            <p:nvPicPr>
              <p:cNvPr id="23" name="Picture 22" descr="Screen Shot 2016-07-20 at 3.53.44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7561" y="4107302"/>
                <a:ext cx="863600" cy="698500"/>
              </a:xfrm>
              <a:prstGeom prst="rect">
                <a:avLst/>
              </a:prstGeom>
            </p:spPr>
          </p:pic>
        </p:grpSp>
        <p:pic>
          <p:nvPicPr>
            <p:cNvPr id="26" name="Picture 25" descr="Screen Shot 2016-07-20 at 3.46.53 PM.png"/>
            <p:cNvPicPr>
              <a:picLocks noChangeAspect="1"/>
            </p:cNvPicPr>
            <p:nvPr/>
          </p:nvPicPr>
          <p:blipFill rotWithShape="1">
            <a:blip r:embed="rId6">
              <a:extLst>
                <a:ext uri="{28A0092B-C50C-407E-A947-70E740481C1C}">
                  <a14:useLocalDpi xmlns:a14="http://schemas.microsoft.com/office/drawing/2010/main" val="0"/>
                </a:ext>
              </a:extLst>
            </a:blip>
            <a:srcRect t="2039" r="76964"/>
            <a:stretch/>
          </p:blipFill>
          <p:spPr>
            <a:xfrm>
              <a:off x="316140" y="5666640"/>
              <a:ext cx="585114" cy="593345"/>
            </a:xfrm>
            <a:prstGeom prst="rect">
              <a:avLst/>
            </a:prstGeom>
          </p:spPr>
        </p:pic>
      </p:grpSp>
    </p:spTree>
    <p:extLst>
      <p:ext uri="{BB962C8B-B14F-4D97-AF65-F5344CB8AC3E}">
        <p14:creationId xmlns:p14="http://schemas.microsoft.com/office/powerpoint/2010/main" val="1464115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93"/>
            <a:ext cx="8229600" cy="1143000"/>
          </a:xfrm>
        </p:spPr>
        <p:txBody>
          <a:bodyPr/>
          <a:lstStyle/>
          <a:p>
            <a:r>
              <a:rPr lang="en-US" dirty="0" smtClean="0"/>
              <a:t>Multiplier definitions</a:t>
            </a:r>
            <a:endParaRPr lang="en-US" dirty="0"/>
          </a:p>
        </p:txBody>
      </p:sp>
      <p:cxnSp>
        <p:nvCxnSpPr>
          <p:cNvPr id="5" name="Straight Connector 4"/>
          <p:cNvCxnSpPr/>
          <p:nvPr/>
        </p:nvCxnSpPr>
        <p:spPr>
          <a:xfrm>
            <a:off x="3082630" y="1050658"/>
            <a:ext cx="34637" cy="4664363"/>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52130" y="983694"/>
            <a:ext cx="34637" cy="4664363"/>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473363" y="2389928"/>
            <a:ext cx="7954818" cy="115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510309" y="3950873"/>
            <a:ext cx="7954818" cy="1154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43035" y="1364693"/>
            <a:ext cx="1558615" cy="553998"/>
          </a:xfrm>
          <a:prstGeom prst="rect">
            <a:avLst/>
          </a:prstGeom>
          <a:noFill/>
        </p:spPr>
        <p:txBody>
          <a:bodyPr wrap="none" rtlCol="0">
            <a:spAutoFit/>
          </a:bodyPr>
          <a:lstStyle/>
          <a:p>
            <a:r>
              <a:rPr lang="en-US" sz="3000" dirty="0" smtClean="0"/>
              <a:t>Gradient</a:t>
            </a:r>
            <a:endParaRPr lang="en-US" sz="3000" dirty="0"/>
          </a:p>
        </p:txBody>
      </p:sp>
      <p:sp>
        <p:nvSpPr>
          <p:cNvPr id="15" name="TextBox 14"/>
          <p:cNvSpPr txBox="1"/>
          <p:nvPr/>
        </p:nvSpPr>
        <p:spPr>
          <a:xfrm>
            <a:off x="6319982" y="1089911"/>
            <a:ext cx="2258292" cy="1015663"/>
          </a:xfrm>
          <a:prstGeom prst="rect">
            <a:avLst/>
          </a:prstGeom>
          <a:noFill/>
        </p:spPr>
        <p:txBody>
          <a:bodyPr wrap="square" rtlCol="0">
            <a:spAutoFit/>
          </a:bodyPr>
          <a:lstStyle/>
          <a:p>
            <a:r>
              <a:rPr lang="en-US" sz="3000" dirty="0" smtClean="0"/>
              <a:t>DeepLIFT multiplier</a:t>
            </a:r>
            <a:endParaRPr lang="en-US" sz="3000" dirty="0"/>
          </a:p>
        </p:txBody>
      </p:sp>
      <p:sp>
        <p:nvSpPr>
          <p:cNvPr id="21" name="TextBox 20"/>
          <p:cNvSpPr txBox="1"/>
          <p:nvPr/>
        </p:nvSpPr>
        <p:spPr>
          <a:xfrm>
            <a:off x="796637" y="1362385"/>
            <a:ext cx="1547719" cy="553998"/>
          </a:xfrm>
          <a:prstGeom prst="rect">
            <a:avLst/>
          </a:prstGeom>
          <a:noFill/>
        </p:spPr>
        <p:txBody>
          <a:bodyPr wrap="none" rtlCol="0">
            <a:spAutoFit/>
          </a:bodyPr>
          <a:lstStyle/>
          <a:p>
            <a:r>
              <a:rPr lang="en-US" sz="3000" dirty="0" smtClean="0"/>
              <a:t>Function</a:t>
            </a:r>
            <a:endParaRPr lang="en-US" sz="3000" dirty="0"/>
          </a:p>
        </p:txBody>
      </p:sp>
      <p:grpSp>
        <p:nvGrpSpPr>
          <p:cNvPr id="20" name="Group 19"/>
          <p:cNvGrpSpPr/>
          <p:nvPr/>
        </p:nvGrpSpPr>
        <p:grpSpPr>
          <a:xfrm>
            <a:off x="6368473" y="4067490"/>
            <a:ext cx="1778004" cy="1720850"/>
            <a:chOff x="6368473" y="4067490"/>
            <a:chExt cx="1778004" cy="1720850"/>
          </a:xfrm>
        </p:grpSpPr>
        <p:pic>
          <p:nvPicPr>
            <p:cNvPr id="40" name="Picture 39" descr="Screen Shot 2016-07-20 at 4.4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638" y="4595117"/>
              <a:ext cx="1761839" cy="1193223"/>
            </a:xfrm>
            <a:prstGeom prst="rect">
              <a:avLst/>
            </a:prstGeom>
          </p:spPr>
        </p:pic>
        <p:pic>
          <p:nvPicPr>
            <p:cNvPr id="30" name="Picture 29" descr="Screen Shot 2016-07-20 at 4.2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473" y="4067490"/>
              <a:ext cx="1713348" cy="550719"/>
            </a:xfrm>
            <a:prstGeom prst="rect">
              <a:avLst/>
            </a:prstGeom>
          </p:spPr>
        </p:pic>
      </p:grpSp>
      <p:sp>
        <p:nvSpPr>
          <p:cNvPr id="36" name="TextBox 35"/>
          <p:cNvSpPr txBox="1"/>
          <p:nvPr/>
        </p:nvSpPr>
        <p:spPr>
          <a:xfrm>
            <a:off x="254003" y="2643927"/>
            <a:ext cx="890125" cy="430887"/>
          </a:xfrm>
          <a:prstGeom prst="rect">
            <a:avLst/>
          </a:prstGeom>
          <a:noFill/>
        </p:spPr>
        <p:txBody>
          <a:bodyPr wrap="none" rtlCol="0">
            <a:spAutoFit/>
          </a:bodyPr>
          <a:lstStyle/>
          <a:p>
            <a:r>
              <a:rPr lang="en-US" sz="2200" dirty="0" smtClean="0"/>
              <a:t>Linear</a:t>
            </a:r>
            <a:endParaRPr lang="en-US" sz="2200" dirty="0"/>
          </a:p>
        </p:txBody>
      </p:sp>
      <p:sp>
        <p:nvSpPr>
          <p:cNvPr id="38" name="TextBox 37"/>
          <p:cNvSpPr txBox="1"/>
          <p:nvPr/>
        </p:nvSpPr>
        <p:spPr>
          <a:xfrm>
            <a:off x="279405" y="4297231"/>
            <a:ext cx="777852" cy="430887"/>
          </a:xfrm>
          <a:prstGeom prst="rect">
            <a:avLst/>
          </a:prstGeom>
          <a:noFill/>
        </p:spPr>
        <p:txBody>
          <a:bodyPr wrap="none" rtlCol="0">
            <a:spAutoFit/>
          </a:bodyPr>
          <a:lstStyle/>
          <a:p>
            <a:r>
              <a:rPr lang="en-US" sz="2200" dirty="0" err="1" smtClean="0"/>
              <a:t>ReLU</a:t>
            </a:r>
            <a:endParaRPr lang="en-US" sz="2200" dirty="0"/>
          </a:p>
        </p:txBody>
      </p:sp>
      <p:grpSp>
        <p:nvGrpSpPr>
          <p:cNvPr id="22" name="Group 21"/>
          <p:cNvGrpSpPr/>
          <p:nvPr/>
        </p:nvGrpSpPr>
        <p:grpSpPr>
          <a:xfrm>
            <a:off x="6130065" y="2530785"/>
            <a:ext cx="2283686" cy="1336964"/>
            <a:chOff x="6130065" y="2530785"/>
            <a:chExt cx="2283686" cy="1336964"/>
          </a:xfrm>
        </p:grpSpPr>
        <p:pic>
          <p:nvPicPr>
            <p:cNvPr id="34" name="Picture 33" descr="Screen Shot 2016-07-20 at 4.29.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065" y="2530785"/>
              <a:ext cx="2021032" cy="489947"/>
            </a:xfrm>
            <a:prstGeom prst="rect">
              <a:avLst/>
            </a:prstGeom>
          </p:spPr>
        </p:pic>
        <p:pic>
          <p:nvPicPr>
            <p:cNvPr id="39" name="Picture 38" descr="Screen Shot 2016-07-20 at 4.39.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637" y="3024753"/>
              <a:ext cx="2283114" cy="842996"/>
            </a:xfrm>
            <a:prstGeom prst="rect">
              <a:avLst/>
            </a:prstGeom>
          </p:spPr>
        </p:pic>
      </p:grpSp>
      <p:pic>
        <p:nvPicPr>
          <p:cNvPr id="12" name="Picture 11" descr="Screen Shot 2016-07-22 at 9.12.3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817" y="3085522"/>
            <a:ext cx="2667000" cy="809350"/>
          </a:xfrm>
          <a:prstGeom prst="rect">
            <a:avLst/>
          </a:prstGeom>
        </p:spPr>
      </p:pic>
      <p:pic>
        <p:nvPicPr>
          <p:cNvPr id="16" name="Picture 15" descr="Screen Shot 2016-07-22 at 9.14.39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819" y="4785591"/>
            <a:ext cx="2595886" cy="421410"/>
          </a:xfrm>
          <a:prstGeom prst="rect">
            <a:avLst/>
          </a:prstGeom>
        </p:spPr>
      </p:pic>
      <p:pic>
        <p:nvPicPr>
          <p:cNvPr id="17" name="Picture 16" descr="Screen Shot 2016-07-22 at 9.15.2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8472" y="2466686"/>
            <a:ext cx="2130112" cy="1424132"/>
          </a:xfrm>
          <a:prstGeom prst="rect">
            <a:avLst/>
          </a:prstGeom>
        </p:spPr>
      </p:pic>
      <p:grpSp>
        <p:nvGrpSpPr>
          <p:cNvPr id="19" name="Group 18"/>
          <p:cNvGrpSpPr/>
          <p:nvPr/>
        </p:nvGrpSpPr>
        <p:grpSpPr>
          <a:xfrm>
            <a:off x="3236191" y="4070349"/>
            <a:ext cx="2697018" cy="1525176"/>
            <a:chOff x="3236191" y="4070349"/>
            <a:chExt cx="2697018" cy="1525176"/>
          </a:xfrm>
        </p:grpSpPr>
        <p:grpSp>
          <p:nvGrpSpPr>
            <p:cNvPr id="4" name="Group 3"/>
            <p:cNvGrpSpPr/>
            <p:nvPr/>
          </p:nvGrpSpPr>
          <p:grpSpPr>
            <a:xfrm>
              <a:off x="3278909" y="4075547"/>
              <a:ext cx="2654300" cy="1519978"/>
              <a:chOff x="3278909" y="4075547"/>
              <a:chExt cx="2654300" cy="1519978"/>
            </a:xfrm>
          </p:grpSpPr>
          <p:pic>
            <p:nvPicPr>
              <p:cNvPr id="29" name="Picture 28" descr="Screen Shot 2016-07-20 at 4.22.08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8909" y="4143676"/>
                <a:ext cx="2654300" cy="1451849"/>
              </a:xfrm>
              <a:prstGeom prst="rect">
                <a:avLst/>
              </a:prstGeom>
            </p:spPr>
          </p:pic>
          <p:pic>
            <p:nvPicPr>
              <p:cNvPr id="3" name="Picture 2" descr="Screen Shot 2016-07-21 at 1.10.2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2000" y="4075547"/>
                <a:ext cx="554179" cy="1102895"/>
              </a:xfrm>
              <a:prstGeom prst="rect">
                <a:avLst/>
              </a:prstGeom>
            </p:spPr>
          </p:pic>
        </p:grpSp>
        <p:pic>
          <p:nvPicPr>
            <p:cNvPr id="18" name="Picture 17" descr="Screen Shot 2016-07-22 at 9.16.06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191" y="4070349"/>
              <a:ext cx="706825" cy="1136651"/>
            </a:xfrm>
            <a:prstGeom prst="rect">
              <a:avLst/>
            </a:prstGeom>
          </p:spPr>
        </p:pic>
      </p:grpSp>
    </p:spTree>
    <p:extLst>
      <p:ext uri="{BB962C8B-B14F-4D97-AF65-F5344CB8AC3E}">
        <p14:creationId xmlns:p14="http://schemas.microsoft.com/office/powerpoint/2010/main" val="2068282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failure-mode 2: thresholds</a:t>
            </a:r>
            <a:endParaRPr lang="en-US" dirty="0"/>
          </a:p>
        </p:txBody>
      </p:sp>
      <p:cxnSp>
        <p:nvCxnSpPr>
          <p:cNvPr id="10" name="Straight Connector 9"/>
          <p:cNvCxnSpPr>
            <a:stCxn id="12" idx="4"/>
            <a:endCxn id="6" idx="0"/>
          </p:cNvCxnSpPr>
          <p:nvPr/>
        </p:nvCxnSpPr>
        <p:spPr>
          <a:xfrm flipH="1">
            <a:off x="2892144" y="2629537"/>
            <a:ext cx="1662539" cy="857188"/>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1547086" y="3486725"/>
            <a:ext cx="2690115"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smtClean="0"/>
              <a:t>1</a:t>
            </a:r>
            <a:r>
              <a:rPr lang="en-US" sz="1600" dirty="0" smtClean="0"/>
              <a:t> = max(0, i</a:t>
            </a:r>
            <a:r>
              <a:rPr lang="en-US" sz="1600" baseline="-25000" dirty="0" smtClean="0"/>
              <a:t>1</a:t>
            </a:r>
            <a:r>
              <a:rPr lang="en-US" sz="1600" dirty="0" smtClean="0"/>
              <a:t>)</a:t>
            </a:r>
            <a:endParaRPr lang="en-US" sz="1600" dirty="0"/>
          </a:p>
        </p:txBody>
      </p:sp>
      <p:cxnSp>
        <p:nvCxnSpPr>
          <p:cNvPr id="34" name="Straight Connector 33"/>
          <p:cNvCxnSpPr>
            <a:stCxn id="12" idx="4"/>
            <a:endCxn id="47" idx="0"/>
          </p:cNvCxnSpPr>
          <p:nvPr/>
        </p:nvCxnSpPr>
        <p:spPr>
          <a:xfrm>
            <a:off x="4554683" y="2629537"/>
            <a:ext cx="1780316" cy="836406"/>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659910" y="2170544"/>
            <a:ext cx="178954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y = 2h</a:t>
            </a:r>
            <a:r>
              <a:rPr lang="en-US" sz="1600" baseline="-25000" dirty="0" smtClean="0"/>
              <a:t>1</a:t>
            </a:r>
            <a:r>
              <a:rPr lang="en-US" sz="1600" dirty="0" smtClean="0"/>
              <a:t> + 2h</a:t>
            </a:r>
            <a:r>
              <a:rPr lang="en-US" sz="1600" baseline="-25000" dirty="0" smtClean="0"/>
              <a:t>2</a:t>
            </a:r>
            <a:endParaRPr lang="en-US" sz="1600" dirty="0"/>
          </a:p>
        </p:txBody>
      </p:sp>
      <p:cxnSp>
        <p:nvCxnSpPr>
          <p:cNvPr id="37" name="Straight Connector 36"/>
          <p:cNvCxnSpPr>
            <a:stCxn id="6" idx="4"/>
            <a:endCxn id="4" idx="0"/>
          </p:cNvCxnSpPr>
          <p:nvPr/>
        </p:nvCxnSpPr>
        <p:spPr>
          <a:xfrm>
            <a:off x="2892144" y="4108235"/>
            <a:ext cx="21501" cy="1196069"/>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633709" y="5304304"/>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r>
              <a:rPr lang="en-US" dirty="0" smtClean="0"/>
              <a:t>=1</a:t>
            </a:r>
            <a:endParaRPr lang="en-US" dirty="0"/>
          </a:p>
        </p:txBody>
      </p:sp>
      <p:cxnSp>
        <p:nvCxnSpPr>
          <p:cNvPr id="40" name="Straight Connector 39"/>
          <p:cNvCxnSpPr>
            <a:stCxn id="47" idx="4"/>
            <a:endCxn id="30" idx="0"/>
          </p:cNvCxnSpPr>
          <p:nvPr/>
        </p:nvCxnSpPr>
        <p:spPr>
          <a:xfrm>
            <a:off x="6334999" y="4087453"/>
            <a:ext cx="33036" cy="1242250"/>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088099" y="5329703"/>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2</a:t>
            </a:r>
            <a:r>
              <a:rPr lang="en-US" dirty="0" smtClean="0"/>
              <a:t>=2</a:t>
            </a:r>
            <a:endParaRPr lang="en-US" dirty="0"/>
          </a:p>
        </p:txBody>
      </p:sp>
      <p:sp>
        <p:nvSpPr>
          <p:cNvPr id="47" name="Oval 46"/>
          <p:cNvSpPr/>
          <p:nvPr/>
        </p:nvSpPr>
        <p:spPr>
          <a:xfrm>
            <a:off x="4989941" y="3465943"/>
            <a:ext cx="2690115"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a:t>2</a:t>
            </a:r>
            <a:r>
              <a:rPr lang="en-US" sz="1600" dirty="0" smtClean="0"/>
              <a:t> = max(0, i</a:t>
            </a:r>
            <a:r>
              <a:rPr lang="en-US" sz="1600" baseline="-25000" dirty="0" smtClean="0"/>
              <a:t>2</a:t>
            </a:r>
            <a:r>
              <a:rPr lang="en-US" sz="1600" dirty="0" smtClean="0"/>
              <a:t> – </a:t>
            </a:r>
            <a:r>
              <a:rPr lang="en-US" sz="1600" dirty="0"/>
              <a:t>1</a:t>
            </a:r>
            <a:r>
              <a:rPr lang="en-US" sz="1600" dirty="0" smtClean="0"/>
              <a:t>.5)</a:t>
            </a:r>
            <a:endParaRPr lang="en-US" sz="1600" dirty="0"/>
          </a:p>
        </p:txBody>
      </p:sp>
      <p:grpSp>
        <p:nvGrpSpPr>
          <p:cNvPr id="104" name="Group 103"/>
          <p:cNvGrpSpPr/>
          <p:nvPr/>
        </p:nvGrpSpPr>
        <p:grpSpPr>
          <a:xfrm>
            <a:off x="808179" y="2193636"/>
            <a:ext cx="1489366" cy="1409194"/>
            <a:chOff x="808179" y="2193636"/>
            <a:chExt cx="1489366" cy="1409194"/>
          </a:xfrm>
        </p:grpSpPr>
        <p:cxnSp>
          <p:nvCxnSpPr>
            <p:cNvPr id="49" name="Straight Connector 48"/>
            <p:cNvCxnSpPr/>
            <p:nvPr/>
          </p:nvCxnSpPr>
          <p:spPr>
            <a:xfrm>
              <a:off x="1062182" y="2193636"/>
              <a:ext cx="23091" cy="11199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1076036" y="3302000"/>
              <a:ext cx="1221509" cy="23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085273" y="2332182"/>
              <a:ext cx="1039091" cy="96981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808179" y="2643909"/>
              <a:ext cx="275661" cy="307777"/>
            </a:xfrm>
            <a:prstGeom prst="rect">
              <a:avLst/>
            </a:prstGeom>
            <a:noFill/>
          </p:spPr>
          <p:txBody>
            <a:bodyPr wrap="none" rtlCol="0">
              <a:spAutoFit/>
            </a:bodyPr>
            <a:lstStyle/>
            <a:p>
              <a:r>
                <a:rPr lang="en-US" sz="1400" dirty="0" smtClean="0"/>
                <a:t>1</a:t>
              </a:r>
              <a:endParaRPr lang="en-US" sz="1400" dirty="0"/>
            </a:p>
          </p:txBody>
        </p:sp>
        <p:cxnSp>
          <p:nvCxnSpPr>
            <p:cNvPr id="79" name="Straight Connector 78"/>
            <p:cNvCxnSpPr/>
            <p:nvPr/>
          </p:nvCxnSpPr>
          <p:spPr>
            <a:xfrm flipV="1">
              <a:off x="1108363" y="2794525"/>
              <a:ext cx="519545" cy="10495"/>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1528602" y="3295053"/>
              <a:ext cx="275661" cy="307777"/>
            </a:xfrm>
            <a:prstGeom prst="rect">
              <a:avLst/>
            </a:prstGeom>
            <a:noFill/>
          </p:spPr>
          <p:txBody>
            <a:bodyPr wrap="none" rtlCol="0">
              <a:spAutoFit/>
            </a:bodyPr>
            <a:lstStyle/>
            <a:p>
              <a:r>
                <a:rPr lang="en-US" sz="1400" dirty="0" smtClean="0"/>
                <a:t>1</a:t>
              </a:r>
              <a:endParaRPr lang="en-US" sz="1400" dirty="0"/>
            </a:p>
          </p:txBody>
        </p:sp>
        <p:cxnSp>
          <p:nvCxnSpPr>
            <p:cNvPr id="88" name="Straight Connector 87"/>
            <p:cNvCxnSpPr/>
            <p:nvPr/>
          </p:nvCxnSpPr>
          <p:spPr>
            <a:xfrm flipH="1" flipV="1">
              <a:off x="1651000" y="2782455"/>
              <a:ext cx="3885" cy="501059"/>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30" name="TextBox 129"/>
          <p:cNvSpPr txBox="1"/>
          <p:nvPr/>
        </p:nvSpPr>
        <p:spPr>
          <a:xfrm>
            <a:off x="34684" y="5899733"/>
            <a:ext cx="7499719" cy="954107"/>
          </a:xfrm>
          <a:prstGeom prst="rect">
            <a:avLst/>
          </a:prstGeom>
          <a:noFill/>
        </p:spPr>
        <p:txBody>
          <a:bodyPr wrap="none" rtlCol="0">
            <a:spAutoFit/>
          </a:bodyPr>
          <a:lstStyle/>
          <a:p>
            <a:r>
              <a:rPr lang="en-US" sz="2800" dirty="0" smtClean="0"/>
              <a:t>Contributions from i</a:t>
            </a:r>
            <a:r>
              <a:rPr lang="en-US" sz="2800" baseline="-25000" dirty="0" smtClean="0"/>
              <a:t>1</a:t>
            </a:r>
            <a:r>
              <a:rPr lang="en-US" sz="2800" dirty="0" smtClean="0"/>
              <a:t> &amp; i</a:t>
            </a:r>
            <a:r>
              <a:rPr lang="en-US" sz="2800" baseline="-25000" dirty="0" smtClean="0"/>
              <a:t>2</a:t>
            </a:r>
            <a:r>
              <a:rPr lang="en-US" sz="2800" dirty="0" smtClean="0"/>
              <a:t> are 2 and 1 respectively,</a:t>
            </a:r>
          </a:p>
          <a:p>
            <a:r>
              <a:rPr lang="en-US" sz="2800" dirty="0" smtClean="0"/>
              <a:t>but gradient*</a:t>
            </a:r>
            <a:r>
              <a:rPr lang="en-US" sz="2800" dirty="0" err="1" smtClean="0"/>
              <a:t>Δinput</a:t>
            </a:r>
            <a:r>
              <a:rPr lang="en-US" sz="2800" dirty="0" smtClean="0"/>
              <a:t> is 2 and 4 respectively</a:t>
            </a:r>
            <a:endParaRPr lang="en-US" sz="2800" dirty="0"/>
          </a:p>
        </p:txBody>
      </p:sp>
      <p:grpSp>
        <p:nvGrpSpPr>
          <p:cNvPr id="141" name="Group 140"/>
          <p:cNvGrpSpPr/>
          <p:nvPr/>
        </p:nvGrpSpPr>
        <p:grpSpPr>
          <a:xfrm>
            <a:off x="6144478" y="2080485"/>
            <a:ext cx="1593271" cy="1420745"/>
            <a:chOff x="6144478" y="2080485"/>
            <a:chExt cx="1593271" cy="1420745"/>
          </a:xfrm>
        </p:grpSpPr>
        <p:grpSp>
          <p:nvGrpSpPr>
            <p:cNvPr id="105" name="Group 104"/>
            <p:cNvGrpSpPr/>
            <p:nvPr/>
          </p:nvGrpSpPr>
          <p:grpSpPr>
            <a:xfrm>
              <a:off x="6144478" y="2080485"/>
              <a:ext cx="1593271" cy="1420745"/>
              <a:chOff x="704274" y="2193636"/>
              <a:chExt cx="1593271" cy="1420745"/>
            </a:xfrm>
          </p:grpSpPr>
          <p:cxnSp>
            <p:nvCxnSpPr>
              <p:cNvPr id="106" name="Straight Connector 105"/>
              <p:cNvCxnSpPr/>
              <p:nvPr/>
            </p:nvCxnSpPr>
            <p:spPr>
              <a:xfrm>
                <a:off x="1062182" y="2193636"/>
                <a:ext cx="23091" cy="11199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076036" y="3302000"/>
                <a:ext cx="1221509" cy="23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1766909" y="2745515"/>
                <a:ext cx="482160" cy="55877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04274" y="2851719"/>
                <a:ext cx="411979" cy="307777"/>
              </a:xfrm>
              <a:prstGeom prst="rect">
                <a:avLst/>
              </a:prstGeom>
              <a:noFill/>
            </p:spPr>
            <p:txBody>
              <a:bodyPr wrap="none" rtlCol="0">
                <a:spAutoFit/>
              </a:bodyPr>
              <a:lstStyle/>
              <a:p>
                <a:r>
                  <a:rPr lang="en-US" sz="1400" dirty="0" smtClean="0"/>
                  <a:t>0.5</a:t>
                </a:r>
                <a:endParaRPr lang="en-US" sz="1400" dirty="0"/>
              </a:p>
            </p:txBody>
          </p:sp>
          <p:cxnSp>
            <p:nvCxnSpPr>
              <p:cNvPr id="110" name="Straight Connector 109"/>
              <p:cNvCxnSpPr/>
              <p:nvPr/>
            </p:nvCxnSpPr>
            <p:spPr>
              <a:xfrm flipV="1">
                <a:off x="1108363" y="2987957"/>
                <a:ext cx="944433" cy="13329"/>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1921129" y="3306604"/>
                <a:ext cx="275661" cy="307777"/>
              </a:xfrm>
              <a:prstGeom prst="rect">
                <a:avLst/>
              </a:prstGeom>
              <a:noFill/>
            </p:spPr>
            <p:txBody>
              <a:bodyPr wrap="none" rtlCol="0">
                <a:spAutoFit/>
              </a:bodyPr>
              <a:lstStyle/>
              <a:p>
                <a:r>
                  <a:rPr lang="en-US" sz="1400" dirty="0"/>
                  <a:t>2</a:t>
                </a:r>
              </a:p>
            </p:txBody>
          </p:sp>
          <p:cxnSp>
            <p:nvCxnSpPr>
              <p:cNvPr id="113" name="Straight Connector 112"/>
              <p:cNvCxnSpPr/>
              <p:nvPr/>
            </p:nvCxnSpPr>
            <p:spPr>
              <a:xfrm flipH="1" flipV="1">
                <a:off x="2041251" y="2999515"/>
                <a:ext cx="6166" cy="284001"/>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37" name="TextBox 136"/>
            <p:cNvSpPr txBox="1"/>
            <p:nvPr/>
          </p:nvSpPr>
          <p:spPr>
            <a:xfrm>
              <a:off x="6978033" y="3191138"/>
              <a:ext cx="411979" cy="307777"/>
            </a:xfrm>
            <a:prstGeom prst="rect">
              <a:avLst/>
            </a:prstGeom>
            <a:noFill/>
          </p:spPr>
          <p:txBody>
            <a:bodyPr wrap="none" rtlCol="0">
              <a:spAutoFit/>
            </a:bodyPr>
            <a:lstStyle/>
            <a:p>
              <a:r>
                <a:rPr lang="en-US" sz="1400" dirty="0"/>
                <a:t>1</a:t>
              </a:r>
              <a:r>
                <a:rPr lang="en-US" sz="1400" dirty="0" smtClean="0"/>
                <a:t>.5</a:t>
              </a:r>
              <a:endParaRPr lang="en-US" sz="1400" dirty="0"/>
            </a:p>
          </p:txBody>
        </p:sp>
      </p:grpSp>
      <p:sp>
        <p:nvSpPr>
          <p:cNvPr id="19" name="TextBox 18"/>
          <p:cNvSpPr txBox="1"/>
          <p:nvPr/>
        </p:nvSpPr>
        <p:spPr>
          <a:xfrm>
            <a:off x="1524005" y="4468091"/>
            <a:ext cx="1389323" cy="461665"/>
          </a:xfrm>
          <a:prstGeom prst="rect">
            <a:avLst/>
          </a:prstGeom>
          <a:noFill/>
        </p:spPr>
        <p:txBody>
          <a:bodyPr wrap="none" rtlCol="0">
            <a:spAutoFit/>
          </a:bodyPr>
          <a:lstStyle/>
          <a:p>
            <a:r>
              <a:rPr lang="en-US" sz="2400" dirty="0" err="1" smtClean="0"/>
              <a:t>dy</a:t>
            </a:r>
            <a:r>
              <a:rPr lang="en-US" sz="2400" dirty="0" smtClean="0"/>
              <a:t>/di</a:t>
            </a:r>
            <a:r>
              <a:rPr lang="en-US" sz="2400" baseline="-25000" dirty="0" smtClean="0"/>
              <a:t>1</a:t>
            </a:r>
            <a:r>
              <a:rPr lang="en-US" sz="2400" dirty="0" smtClean="0"/>
              <a:t> = 2 </a:t>
            </a:r>
            <a:endParaRPr lang="en-US" sz="2400" dirty="0"/>
          </a:p>
        </p:txBody>
      </p:sp>
      <p:sp>
        <p:nvSpPr>
          <p:cNvPr id="44" name="TextBox 43"/>
          <p:cNvSpPr txBox="1"/>
          <p:nvPr/>
        </p:nvSpPr>
        <p:spPr>
          <a:xfrm>
            <a:off x="4966860" y="4470402"/>
            <a:ext cx="1389323" cy="461665"/>
          </a:xfrm>
          <a:prstGeom prst="rect">
            <a:avLst/>
          </a:prstGeom>
          <a:noFill/>
        </p:spPr>
        <p:txBody>
          <a:bodyPr wrap="none" rtlCol="0">
            <a:spAutoFit/>
          </a:bodyPr>
          <a:lstStyle/>
          <a:p>
            <a:r>
              <a:rPr lang="en-US" sz="2400" dirty="0" err="1" smtClean="0"/>
              <a:t>dy</a:t>
            </a:r>
            <a:r>
              <a:rPr lang="en-US" sz="2400" dirty="0" smtClean="0"/>
              <a:t>/di</a:t>
            </a:r>
            <a:r>
              <a:rPr lang="en-US" sz="2400" baseline="-25000" dirty="0" smtClean="0"/>
              <a:t>2</a:t>
            </a:r>
            <a:r>
              <a:rPr lang="en-US" sz="2400" dirty="0"/>
              <a:t> </a:t>
            </a:r>
            <a:r>
              <a:rPr lang="en-US" sz="2400" dirty="0" smtClean="0"/>
              <a:t>= 2 </a:t>
            </a:r>
            <a:endParaRPr lang="en-US" sz="2400" dirty="0"/>
          </a:p>
        </p:txBody>
      </p:sp>
      <p:cxnSp>
        <p:nvCxnSpPr>
          <p:cNvPr id="21" name="Straight Arrow Connector 20"/>
          <p:cNvCxnSpPr/>
          <p:nvPr/>
        </p:nvCxnSpPr>
        <p:spPr>
          <a:xfrm flipH="1">
            <a:off x="4387272" y="1985818"/>
            <a:ext cx="46182" cy="3348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4874477" y="1988133"/>
            <a:ext cx="46182" cy="3348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306457" y="1660442"/>
            <a:ext cx="301660" cy="369332"/>
          </a:xfrm>
          <a:prstGeom prst="rect">
            <a:avLst/>
          </a:prstGeom>
          <a:noFill/>
        </p:spPr>
        <p:txBody>
          <a:bodyPr wrap="none" rtlCol="0">
            <a:spAutoFit/>
          </a:bodyPr>
          <a:lstStyle/>
          <a:p>
            <a:r>
              <a:rPr lang="en-US" dirty="0" smtClean="0"/>
              <a:t>2</a:t>
            </a:r>
            <a:endParaRPr lang="en-US" dirty="0"/>
          </a:p>
        </p:txBody>
      </p:sp>
      <p:sp>
        <p:nvSpPr>
          <p:cNvPr id="50" name="TextBox 49"/>
          <p:cNvSpPr txBox="1"/>
          <p:nvPr/>
        </p:nvSpPr>
        <p:spPr>
          <a:xfrm>
            <a:off x="4782117" y="1662757"/>
            <a:ext cx="301660" cy="369332"/>
          </a:xfrm>
          <a:prstGeom prst="rect">
            <a:avLst/>
          </a:prstGeom>
          <a:noFill/>
        </p:spPr>
        <p:txBody>
          <a:bodyPr wrap="none" rtlCol="0">
            <a:spAutoFit/>
          </a:bodyPr>
          <a:lstStyle/>
          <a:p>
            <a:r>
              <a:rPr lang="en-US" dirty="0"/>
              <a:t>1</a:t>
            </a:r>
          </a:p>
        </p:txBody>
      </p:sp>
      <p:sp>
        <p:nvSpPr>
          <p:cNvPr id="38" name="TextBox 37"/>
          <p:cNvSpPr txBox="1"/>
          <p:nvPr/>
        </p:nvSpPr>
        <p:spPr>
          <a:xfrm>
            <a:off x="2236276" y="2640581"/>
            <a:ext cx="1480393" cy="461665"/>
          </a:xfrm>
          <a:prstGeom prst="rect">
            <a:avLst/>
          </a:prstGeom>
          <a:noFill/>
        </p:spPr>
        <p:txBody>
          <a:bodyPr wrap="none" rtlCol="0">
            <a:spAutoFit/>
          </a:bodyPr>
          <a:lstStyle/>
          <a:p>
            <a:r>
              <a:rPr lang="en-US" sz="2400" dirty="0" err="1" smtClean="0"/>
              <a:t>dy</a:t>
            </a:r>
            <a:r>
              <a:rPr lang="en-US" sz="2400" dirty="0" smtClean="0"/>
              <a:t>/</a:t>
            </a:r>
            <a:r>
              <a:rPr lang="en-US" sz="2400" dirty="0" smtClean="0"/>
              <a:t>dh</a:t>
            </a:r>
            <a:r>
              <a:rPr lang="en-US" sz="2400" baseline="-25000" dirty="0" smtClean="0"/>
              <a:t>1</a:t>
            </a:r>
            <a:r>
              <a:rPr lang="en-US" sz="2400" dirty="0" smtClean="0"/>
              <a:t> </a:t>
            </a:r>
            <a:r>
              <a:rPr lang="en-US" sz="2400" dirty="0" smtClean="0"/>
              <a:t>= 2 </a:t>
            </a:r>
            <a:endParaRPr lang="en-US" sz="2400" dirty="0"/>
          </a:p>
        </p:txBody>
      </p:sp>
      <p:sp>
        <p:nvSpPr>
          <p:cNvPr id="39" name="TextBox 38"/>
          <p:cNvSpPr txBox="1"/>
          <p:nvPr/>
        </p:nvSpPr>
        <p:spPr>
          <a:xfrm>
            <a:off x="4245807" y="3025111"/>
            <a:ext cx="1480393" cy="461665"/>
          </a:xfrm>
          <a:prstGeom prst="rect">
            <a:avLst/>
          </a:prstGeom>
          <a:noFill/>
        </p:spPr>
        <p:txBody>
          <a:bodyPr wrap="none" rtlCol="0">
            <a:spAutoFit/>
          </a:bodyPr>
          <a:lstStyle/>
          <a:p>
            <a:r>
              <a:rPr lang="en-US" sz="2400" dirty="0" err="1" smtClean="0"/>
              <a:t>dy</a:t>
            </a:r>
            <a:r>
              <a:rPr lang="en-US" sz="2400" dirty="0" smtClean="0"/>
              <a:t>/</a:t>
            </a:r>
            <a:r>
              <a:rPr lang="en-US" sz="2400" dirty="0" smtClean="0"/>
              <a:t>dh</a:t>
            </a:r>
            <a:r>
              <a:rPr lang="en-US" sz="2400" baseline="-25000" dirty="0"/>
              <a:t>2</a:t>
            </a:r>
            <a:r>
              <a:rPr lang="en-US" sz="2400" dirty="0" smtClean="0"/>
              <a:t> </a:t>
            </a:r>
            <a:r>
              <a:rPr lang="en-US" sz="2400" dirty="0" smtClean="0"/>
              <a:t>= 2 </a:t>
            </a:r>
            <a:endParaRPr lang="en-US" sz="2400" dirty="0"/>
          </a:p>
        </p:txBody>
      </p:sp>
      <p:sp>
        <p:nvSpPr>
          <p:cNvPr id="41" name="TextBox 40"/>
          <p:cNvSpPr txBox="1"/>
          <p:nvPr/>
        </p:nvSpPr>
        <p:spPr>
          <a:xfrm>
            <a:off x="3885327" y="1662641"/>
            <a:ext cx="520996" cy="369332"/>
          </a:xfrm>
          <a:prstGeom prst="rect">
            <a:avLst/>
          </a:prstGeom>
          <a:noFill/>
        </p:spPr>
        <p:txBody>
          <a:bodyPr wrap="none" rtlCol="0">
            <a:spAutoFit/>
          </a:bodyPr>
          <a:lstStyle/>
          <a:p>
            <a:r>
              <a:rPr lang="en-US" dirty="0" smtClean="0"/>
              <a:t>3  =</a:t>
            </a:r>
            <a:endParaRPr lang="en-US" dirty="0"/>
          </a:p>
        </p:txBody>
      </p:sp>
      <p:sp>
        <p:nvSpPr>
          <p:cNvPr id="42" name="TextBox 41"/>
          <p:cNvSpPr txBox="1"/>
          <p:nvPr/>
        </p:nvSpPr>
        <p:spPr>
          <a:xfrm>
            <a:off x="4540787" y="1676292"/>
            <a:ext cx="300082" cy="369332"/>
          </a:xfrm>
          <a:prstGeom prst="rect">
            <a:avLst/>
          </a:prstGeom>
          <a:noFill/>
        </p:spPr>
        <p:txBody>
          <a:bodyPr wrap="none" rtlCol="0">
            <a:spAutoFit/>
          </a:bodyPr>
          <a:lstStyle/>
          <a:p>
            <a:r>
              <a:rPr lang="en-US" dirty="0"/>
              <a:t>+</a:t>
            </a:r>
            <a:endParaRPr lang="en-US" dirty="0"/>
          </a:p>
        </p:txBody>
      </p:sp>
      <p:sp>
        <p:nvSpPr>
          <p:cNvPr id="3" name="TextBox 2"/>
          <p:cNvSpPr txBox="1"/>
          <p:nvPr/>
        </p:nvSpPr>
        <p:spPr>
          <a:xfrm>
            <a:off x="1228992" y="2116454"/>
            <a:ext cx="615899" cy="369332"/>
          </a:xfrm>
          <a:prstGeom prst="rect">
            <a:avLst/>
          </a:prstGeom>
          <a:noFill/>
        </p:spPr>
        <p:txBody>
          <a:bodyPr wrap="none" rtlCol="0">
            <a:spAutoFit/>
          </a:bodyPr>
          <a:lstStyle/>
          <a:p>
            <a:r>
              <a:rPr lang="en-US" dirty="0" smtClean="0"/>
              <a:t>h</a:t>
            </a:r>
            <a:r>
              <a:rPr lang="en-US" baseline="-25000" dirty="0" smtClean="0"/>
              <a:t>1</a:t>
            </a:r>
            <a:r>
              <a:rPr lang="en-US" dirty="0" smtClean="0"/>
              <a:t>=1</a:t>
            </a:r>
            <a:endParaRPr lang="en-US" dirty="0"/>
          </a:p>
        </p:txBody>
      </p:sp>
      <p:sp>
        <p:nvSpPr>
          <p:cNvPr id="43" name="TextBox 42"/>
          <p:cNvSpPr txBox="1"/>
          <p:nvPr/>
        </p:nvSpPr>
        <p:spPr>
          <a:xfrm>
            <a:off x="6843553" y="2104998"/>
            <a:ext cx="791165" cy="369332"/>
          </a:xfrm>
          <a:prstGeom prst="rect">
            <a:avLst/>
          </a:prstGeom>
          <a:noFill/>
        </p:spPr>
        <p:txBody>
          <a:bodyPr wrap="none" rtlCol="0">
            <a:spAutoFit/>
          </a:bodyPr>
          <a:lstStyle/>
          <a:p>
            <a:r>
              <a:rPr lang="en-US" dirty="0"/>
              <a:t>h</a:t>
            </a:r>
            <a:r>
              <a:rPr lang="en-US" baseline="-25000" dirty="0" smtClean="0"/>
              <a:t>2</a:t>
            </a:r>
            <a:r>
              <a:rPr lang="en-US" dirty="0" smtClean="0"/>
              <a:t>=0.5</a:t>
            </a:r>
            <a:endParaRPr lang="en-US" dirty="0"/>
          </a:p>
        </p:txBody>
      </p:sp>
      <p:sp>
        <p:nvSpPr>
          <p:cNvPr id="45" name="TextBox 44"/>
          <p:cNvSpPr txBox="1"/>
          <p:nvPr/>
        </p:nvSpPr>
        <p:spPr>
          <a:xfrm>
            <a:off x="884391" y="5330528"/>
            <a:ext cx="1741733" cy="461665"/>
          </a:xfrm>
          <a:prstGeom prst="rect">
            <a:avLst/>
          </a:prstGeom>
          <a:noFill/>
        </p:spPr>
        <p:txBody>
          <a:bodyPr wrap="none" rtlCol="0">
            <a:spAutoFit/>
          </a:bodyPr>
          <a:lstStyle/>
          <a:p>
            <a:r>
              <a:rPr lang="en-US" sz="2400" dirty="0" smtClean="0"/>
              <a:t>grad*</a:t>
            </a:r>
            <a:r>
              <a:rPr lang="en-US" sz="2400" dirty="0" err="1" smtClean="0"/>
              <a:t>inp</a:t>
            </a:r>
            <a:r>
              <a:rPr lang="en-US" sz="2400" dirty="0" smtClean="0"/>
              <a:t> </a:t>
            </a:r>
            <a:r>
              <a:rPr lang="en-US" sz="2400" dirty="0" smtClean="0"/>
              <a:t>= </a:t>
            </a:r>
            <a:r>
              <a:rPr lang="en-US" sz="2400" dirty="0" smtClean="0"/>
              <a:t>2 </a:t>
            </a:r>
            <a:endParaRPr lang="en-US" sz="2400" dirty="0"/>
          </a:p>
        </p:txBody>
      </p:sp>
      <p:sp>
        <p:nvSpPr>
          <p:cNvPr id="46" name="TextBox 45"/>
          <p:cNvSpPr txBox="1"/>
          <p:nvPr/>
        </p:nvSpPr>
        <p:spPr>
          <a:xfrm>
            <a:off x="4327744" y="5332728"/>
            <a:ext cx="1741733" cy="461665"/>
          </a:xfrm>
          <a:prstGeom prst="rect">
            <a:avLst/>
          </a:prstGeom>
          <a:noFill/>
        </p:spPr>
        <p:txBody>
          <a:bodyPr wrap="none" rtlCol="0">
            <a:spAutoFit/>
          </a:bodyPr>
          <a:lstStyle/>
          <a:p>
            <a:r>
              <a:rPr lang="en-US" sz="2400" dirty="0" smtClean="0"/>
              <a:t>grad*</a:t>
            </a:r>
            <a:r>
              <a:rPr lang="en-US" sz="2400" dirty="0" err="1" smtClean="0"/>
              <a:t>inp</a:t>
            </a:r>
            <a:r>
              <a:rPr lang="en-US" sz="2400" dirty="0" smtClean="0"/>
              <a:t> </a:t>
            </a:r>
            <a:r>
              <a:rPr lang="en-US" sz="2400" dirty="0" smtClean="0"/>
              <a:t>= </a:t>
            </a:r>
            <a:r>
              <a:rPr lang="en-US" sz="2400" dirty="0"/>
              <a:t>4</a:t>
            </a:r>
            <a:r>
              <a:rPr lang="en-US" sz="2400" dirty="0" smtClean="0"/>
              <a:t> </a:t>
            </a:r>
            <a:endParaRPr lang="en-US" sz="2400" dirty="0"/>
          </a:p>
        </p:txBody>
      </p:sp>
    </p:spTree>
    <p:extLst>
      <p:ext uri="{BB962C8B-B14F-4D97-AF65-F5344CB8AC3E}">
        <p14:creationId xmlns:p14="http://schemas.microsoft.com/office/powerpoint/2010/main" val="955946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9" grpId="0"/>
      <p:bldP spid="44" grpId="0"/>
      <p:bldP spid="22" grpId="0"/>
      <p:bldP spid="50" grpId="0"/>
      <p:bldP spid="38" grpId="0"/>
      <p:bldP spid="39" grpId="0"/>
      <p:bldP spid="41" grpId="0"/>
      <p:bldP spid="42" grpId="0"/>
      <p:bldP spid="3" grpId="0"/>
      <p:bldP spid="43" grpId="0"/>
      <p:bldP spid="45"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with DeepLIFT</a:t>
            </a:r>
            <a:endParaRPr lang="en-US" dirty="0"/>
          </a:p>
        </p:txBody>
      </p:sp>
      <p:cxnSp>
        <p:nvCxnSpPr>
          <p:cNvPr id="4" name="Straight Connector 3"/>
          <p:cNvCxnSpPr>
            <a:stCxn id="7" idx="4"/>
            <a:endCxn id="5" idx="0"/>
          </p:cNvCxnSpPr>
          <p:nvPr/>
        </p:nvCxnSpPr>
        <p:spPr>
          <a:xfrm flipH="1">
            <a:off x="2892144" y="2352457"/>
            <a:ext cx="1627901" cy="857188"/>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1547086" y="3209645"/>
            <a:ext cx="2690115"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smtClean="0"/>
              <a:t>1</a:t>
            </a:r>
            <a:r>
              <a:rPr lang="en-US" sz="1600" dirty="0" smtClean="0"/>
              <a:t> = max(0, i</a:t>
            </a:r>
            <a:r>
              <a:rPr lang="en-US" sz="1600" baseline="-25000" dirty="0" smtClean="0"/>
              <a:t>1</a:t>
            </a:r>
            <a:r>
              <a:rPr lang="en-US" sz="1600" dirty="0" smtClean="0"/>
              <a:t>)</a:t>
            </a:r>
            <a:endParaRPr lang="en-US" sz="1600" dirty="0"/>
          </a:p>
        </p:txBody>
      </p:sp>
      <p:cxnSp>
        <p:nvCxnSpPr>
          <p:cNvPr id="6" name="Straight Connector 5"/>
          <p:cNvCxnSpPr>
            <a:stCxn id="7" idx="4"/>
            <a:endCxn id="12" idx="0"/>
          </p:cNvCxnSpPr>
          <p:nvPr/>
        </p:nvCxnSpPr>
        <p:spPr>
          <a:xfrm>
            <a:off x="4520045" y="2352457"/>
            <a:ext cx="1814954" cy="836406"/>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567545" y="1893464"/>
            <a:ext cx="1905000"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y = 2h</a:t>
            </a:r>
            <a:r>
              <a:rPr lang="en-US" sz="1600" baseline="-25000" dirty="0" smtClean="0"/>
              <a:t>1</a:t>
            </a:r>
            <a:r>
              <a:rPr lang="en-US" sz="1600" dirty="0" smtClean="0"/>
              <a:t> + 2h</a:t>
            </a:r>
            <a:r>
              <a:rPr lang="en-US" sz="1600" baseline="-25000" dirty="0" smtClean="0"/>
              <a:t>2</a:t>
            </a:r>
            <a:endParaRPr lang="en-US" sz="1600" dirty="0"/>
          </a:p>
        </p:txBody>
      </p:sp>
      <p:cxnSp>
        <p:nvCxnSpPr>
          <p:cNvPr id="8" name="Straight Connector 7"/>
          <p:cNvCxnSpPr>
            <a:stCxn id="5" idx="4"/>
            <a:endCxn id="9" idx="0"/>
          </p:cNvCxnSpPr>
          <p:nvPr/>
        </p:nvCxnSpPr>
        <p:spPr>
          <a:xfrm>
            <a:off x="2892144" y="3831155"/>
            <a:ext cx="21501" cy="1196069"/>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633709" y="5027224"/>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r>
              <a:rPr lang="en-US" dirty="0" smtClean="0"/>
              <a:t>=1</a:t>
            </a:r>
            <a:endParaRPr lang="en-US" dirty="0"/>
          </a:p>
        </p:txBody>
      </p:sp>
      <p:cxnSp>
        <p:nvCxnSpPr>
          <p:cNvPr id="10" name="Straight Connector 9"/>
          <p:cNvCxnSpPr>
            <a:stCxn id="12" idx="4"/>
            <a:endCxn id="11" idx="0"/>
          </p:cNvCxnSpPr>
          <p:nvPr/>
        </p:nvCxnSpPr>
        <p:spPr>
          <a:xfrm>
            <a:off x="6334999" y="3810373"/>
            <a:ext cx="33036" cy="124225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88099" y="5052623"/>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2</a:t>
            </a:r>
            <a:r>
              <a:rPr lang="en-US" dirty="0" smtClean="0"/>
              <a:t>=2</a:t>
            </a:r>
            <a:endParaRPr lang="en-US" dirty="0"/>
          </a:p>
        </p:txBody>
      </p:sp>
      <p:sp>
        <p:nvSpPr>
          <p:cNvPr id="12" name="Oval 11"/>
          <p:cNvSpPr/>
          <p:nvPr/>
        </p:nvSpPr>
        <p:spPr>
          <a:xfrm>
            <a:off x="4989941" y="3188863"/>
            <a:ext cx="2690115"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t>
            </a:r>
            <a:r>
              <a:rPr lang="en-US" sz="1600" baseline="-25000" dirty="0"/>
              <a:t>2</a:t>
            </a:r>
            <a:r>
              <a:rPr lang="en-US" sz="1600" dirty="0" smtClean="0"/>
              <a:t> = max(0, i</a:t>
            </a:r>
            <a:r>
              <a:rPr lang="en-US" sz="1600" baseline="-25000" dirty="0" smtClean="0"/>
              <a:t>2</a:t>
            </a:r>
            <a:r>
              <a:rPr lang="en-US" sz="1600" dirty="0"/>
              <a:t> – </a:t>
            </a:r>
            <a:r>
              <a:rPr lang="en-US" sz="1600" dirty="0" smtClean="0"/>
              <a:t>1.5</a:t>
            </a:r>
            <a:r>
              <a:rPr lang="en-US" sz="1600" dirty="0"/>
              <a:t>)</a:t>
            </a:r>
          </a:p>
        </p:txBody>
      </p:sp>
      <p:sp>
        <p:nvSpPr>
          <p:cNvPr id="31" name="TextBox 30"/>
          <p:cNvSpPr txBox="1"/>
          <p:nvPr/>
        </p:nvSpPr>
        <p:spPr>
          <a:xfrm>
            <a:off x="1835728" y="5207001"/>
            <a:ext cx="786769" cy="369332"/>
          </a:xfrm>
          <a:prstGeom prst="rect">
            <a:avLst/>
          </a:prstGeom>
          <a:noFill/>
        </p:spPr>
        <p:txBody>
          <a:bodyPr wrap="none" rtlCol="0">
            <a:spAutoFit/>
          </a:bodyPr>
          <a:lstStyle/>
          <a:p>
            <a:r>
              <a:rPr lang="en-US" dirty="0" smtClean="0">
                <a:solidFill>
                  <a:srgbClr val="FF0000"/>
                </a:solidFill>
              </a:rPr>
              <a:t>ref = 0</a:t>
            </a:r>
          </a:p>
        </p:txBody>
      </p:sp>
      <p:sp>
        <p:nvSpPr>
          <p:cNvPr id="32" name="TextBox 31"/>
          <p:cNvSpPr txBox="1"/>
          <p:nvPr/>
        </p:nvSpPr>
        <p:spPr>
          <a:xfrm>
            <a:off x="6674539" y="5209309"/>
            <a:ext cx="786769" cy="369332"/>
          </a:xfrm>
          <a:prstGeom prst="rect">
            <a:avLst/>
          </a:prstGeom>
          <a:noFill/>
        </p:spPr>
        <p:txBody>
          <a:bodyPr wrap="none" rtlCol="0">
            <a:spAutoFit/>
          </a:bodyPr>
          <a:lstStyle/>
          <a:p>
            <a:pPr algn="r"/>
            <a:r>
              <a:rPr lang="en-US" dirty="0" smtClean="0">
                <a:solidFill>
                  <a:srgbClr val="FF0000"/>
                </a:solidFill>
              </a:rPr>
              <a:t>ref = 0</a:t>
            </a:r>
          </a:p>
        </p:txBody>
      </p:sp>
      <p:sp>
        <p:nvSpPr>
          <p:cNvPr id="33" name="TextBox 32"/>
          <p:cNvSpPr txBox="1"/>
          <p:nvPr/>
        </p:nvSpPr>
        <p:spPr>
          <a:xfrm>
            <a:off x="695036" y="3154230"/>
            <a:ext cx="786769" cy="369332"/>
          </a:xfrm>
          <a:prstGeom prst="rect">
            <a:avLst/>
          </a:prstGeom>
          <a:noFill/>
        </p:spPr>
        <p:txBody>
          <a:bodyPr wrap="none" rtlCol="0">
            <a:spAutoFit/>
          </a:bodyPr>
          <a:lstStyle/>
          <a:p>
            <a:r>
              <a:rPr lang="en-US" dirty="0" smtClean="0">
                <a:solidFill>
                  <a:srgbClr val="FF0000"/>
                </a:solidFill>
              </a:rPr>
              <a:t>ref = 0</a:t>
            </a:r>
          </a:p>
        </p:txBody>
      </p:sp>
      <p:sp>
        <p:nvSpPr>
          <p:cNvPr id="35" name="TextBox 34"/>
          <p:cNvSpPr txBox="1"/>
          <p:nvPr/>
        </p:nvSpPr>
        <p:spPr>
          <a:xfrm>
            <a:off x="7689688" y="3121903"/>
            <a:ext cx="786769" cy="369332"/>
          </a:xfrm>
          <a:prstGeom prst="rect">
            <a:avLst/>
          </a:prstGeom>
          <a:noFill/>
        </p:spPr>
        <p:txBody>
          <a:bodyPr wrap="none" rtlCol="0">
            <a:spAutoFit/>
          </a:bodyPr>
          <a:lstStyle/>
          <a:p>
            <a:pPr algn="r"/>
            <a:r>
              <a:rPr lang="en-US" dirty="0" smtClean="0">
                <a:solidFill>
                  <a:srgbClr val="FF0000"/>
                </a:solidFill>
              </a:rPr>
              <a:t>ref = 0</a:t>
            </a:r>
          </a:p>
        </p:txBody>
      </p:sp>
      <p:sp>
        <p:nvSpPr>
          <p:cNvPr id="36" name="TextBox 35"/>
          <p:cNvSpPr txBox="1"/>
          <p:nvPr/>
        </p:nvSpPr>
        <p:spPr>
          <a:xfrm>
            <a:off x="5525646" y="1727214"/>
            <a:ext cx="786769" cy="369332"/>
          </a:xfrm>
          <a:prstGeom prst="rect">
            <a:avLst/>
          </a:prstGeom>
          <a:noFill/>
        </p:spPr>
        <p:txBody>
          <a:bodyPr wrap="none" rtlCol="0">
            <a:spAutoFit/>
          </a:bodyPr>
          <a:lstStyle/>
          <a:p>
            <a:r>
              <a:rPr lang="en-US" dirty="0" smtClean="0">
                <a:solidFill>
                  <a:srgbClr val="FF0000"/>
                </a:solidFill>
              </a:rPr>
              <a:t>ref = 0</a:t>
            </a:r>
          </a:p>
        </p:txBody>
      </p:sp>
      <p:pic>
        <p:nvPicPr>
          <p:cNvPr id="40" name="Picture 39" descr="Screen Shot 2016-07-21 at 1.0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2" y="4308192"/>
            <a:ext cx="1385455" cy="461818"/>
          </a:xfrm>
          <a:prstGeom prst="rect">
            <a:avLst/>
          </a:prstGeom>
        </p:spPr>
      </p:pic>
      <p:sp>
        <p:nvSpPr>
          <p:cNvPr id="3" name="Rectangle 2"/>
          <p:cNvSpPr/>
          <p:nvPr/>
        </p:nvSpPr>
        <p:spPr>
          <a:xfrm>
            <a:off x="652914" y="3417531"/>
            <a:ext cx="850563" cy="369332"/>
          </a:xfrm>
          <a:prstGeom prst="rect">
            <a:avLst/>
          </a:prstGeom>
        </p:spPr>
        <p:txBody>
          <a:bodyPr wrap="none">
            <a:spAutoFit/>
          </a:bodyPr>
          <a:lstStyle/>
          <a:p>
            <a:r>
              <a:rPr lang="en-US" dirty="0"/>
              <a:t>Δh</a:t>
            </a:r>
            <a:r>
              <a:rPr lang="en-US" baseline="-25000" dirty="0"/>
              <a:t>1</a:t>
            </a:r>
            <a:r>
              <a:rPr lang="en-US" dirty="0"/>
              <a:t> = </a:t>
            </a:r>
            <a:r>
              <a:rPr lang="en-US" dirty="0" smtClean="0"/>
              <a:t>1</a:t>
            </a:r>
            <a:endParaRPr lang="en-US" dirty="0"/>
          </a:p>
        </p:txBody>
      </p:sp>
      <p:sp>
        <p:nvSpPr>
          <p:cNvPr id="13" name="Rectangle 12"/>
          <p:cNvSpPr/>
          <p:nvPr/>
        </p:nvSpPr>
        <p:spPr>
          <a:xfrm>
            <a:off x="7615085" y="3405986"/>
            <a:ext cx="1025829" cy="369332"/>
          </a:xfrm>
          <a:prstGeom prst="rect">
            <a:avLst/>
          </a:prstGeom>
        </p:spPr>
        <p:txBody>
          <a:bodyPr wrap="none">
            <a:spAutoFit/>
          </a:bodyPr>
          <a:lstStyle/>
          <a:p>
            <a:pPr algn="r"/>
            <a:r>
              <a:rPr lang="en-US" dirty="0"/>
              <a:t>Δh</a:t>
            </a:r>
            <a:r>
              <a:rPr lang="en-US" baseline="-25000" dirty="0"/>
              <a:t>2</a:t>
            </a:r>
            <a:r>
              <a:rPr lang="en-US" dirty="0"/>
              <a:t> = 0.5</a:t>
            </a:r>
          </a:p>
        </p:txBody>
      </p:sp>
      <p:sp>
        <p:nvSpPr>
          <p:cNvPr id="14" name="Rectangle 13"/>
          <p:cNvSpPr/>
          <p:nvPr/>
        </p:nvSpPr>
        <p:spPr>
          <a:xfrm>
            <a:off x="5526564" y="2008967"/>
            <a:ext cx="755773" cy="369332"/>
          </a:xfrm>
          <a:prstGeom prst="rect">
            <a:avLst/>
          </a:prstGeom>
        </p:spPr>
        <p:txBody>
          <a:bodyPr wrap="none">
            <a:spAutoFit/>
          </a:bodyPr>
          <a:lstStyle/>
          <a:p>
            <a:r>
              <a:rPr lang="en-US" dirty="0" err="1"/>
              <a:t>Δy</a:t>
            </a:r>
            <a:r>
              <a:rPr lang="en-US" dirty="0"/>
              <a:t> = </a:t>
            </a:r>
            <a:r>
              <a:rPr lang="en-US" dirty="0" smtClean="0"/>
              <a:t>3</a:t>
            </a:r>
            <a:endParaRPr lang="en-US" dirty="0"/>
          </a:p>
        </p:txBody>
      </p:sp>
      <p:sp>
        <p:nvSpPr>
          <p:cNvPr id="15" name="Rectangle 14"/>
          <p:cNvSpPr/>
          <p:nvPr/>
        </p:nvSpPr>
        <p:spPr>
          <a:xfrm>
            <a:off x="1875785" y="5495699"/>
            <a:ext cx="782260" cy="369332"/>
          </a:xfrm>
          <a:prstGeom prst="rect">
            <a:avLst/>
          </a:prstGeom>
        </p:spPr>
        <p:txBody>
          <a:bodyPr wrap="none">
            <a:spAutoFit/>
          </a:bodyPr>
          <a:lstStyle/>
          <a:p>
            <a:r>
              <a:rPr lang="en-US" dirty="0"/>
              <a:t>Δi</a:t>
            </a:r>
            <a:r>
              <a:rPr lang="en-US" baseline="-25000" dirty="0"/>
              <a:t>1</a:t>
            </a:r>
            <a:r>
              <a:rPr lang="en-US" dirty="0"/>
              <a:t> = </a:t>
            </a:r>
            <a:r>
              <a:rPr lang="en-US" dirty="0" smtClean="0"/>
              <a:t>1</a:t>
            </a:r>
            <a:endParaRPr lang="en-US" dirty="0"/>
          </a:p>
        </p:txBody>
      </p:sp>
      <p:sp>
        <p:nvSpPr>
          <p:cNvPr id="16" name="Rectangle 15"/>
          <p:cNvSpPr/>
          <p:nvPr/>
        </p:nvSpPr>
        <p:spPr>
          <a:xfrm>
            <a:off x="6716757" y="5495702"/>
            <a:ext cx="782260" cy="369332"/>
          </a:xfrm>
          <a:prstGeom prst="rect">
            <a:avLst/>
          </a:prstGeom>
        </p:spPr>
        <p:txBody>
          <a:bodyPr wrap="none">
            <a:spAutoFit/>
          </a:bodyPr>
          <a:lstStyle/>
          <a:p>
            <a:pPr algn="r"/>
            <a:r>
              <a:rPr lang="en-US" dirty="0"/>
              <a:t>Δi</a:t>
            </a:r>
            <a:r>
              <a:rPr lang="en-US" baseline="-25000" dirty="0"/>
              <a:t>2</a:t>
            </a:r>
            <a:r>
              <a:rPr lang="en-US" dirty="0"/>
              <a:t> = </a:t>
            </a:r>
            <a:r>
              <a:rPr lang="en-US" dirty="0" smtClean="0"/>
              <a:t>2</a:t>
            </a:r>
            <a:endParaRPr lang="en-US" dirty="0"/>
          </a:p>
        </p:txBody>
      </p:sp>
      <p:pic>
        <p:nvPicPr>
          <p:cNvPr id="17" name="Picture 16" descr="Screen Shot 2016-07-25 at 12.33.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102" y="4309919"/>
            <a:ext cx="1428173" cy="456627"/>
          </a:xfrm>
          <a:prstGeom prst="rect">
            <a:avLst/>
          </a:prstGeom>
        </p:spPr>
      </p:pic>
      <p:sp>
        <p:nvSpPr>
          <p:cNvPr id="23" name="TextBox 22"/>
          <p:cNvSpPr txBox="1"/>
          <p:nvPr/>
        </p:nvSpPr>
        <p:spPr>
          <a:xfrm>
            <a:off x="10217727" y="5461000"/>
            <a:ext cx="184666" cy="369332"/>
          </a:xfrm>
          <a:prstGeom prst="rect">
            <a:avLst/>
          </a:prstGeom>
          <a:noFill/>
        </p:spPr>
        <p:txBody>
          <a:bodyPr wrap="none" rtlCol="0">
            <a:spAutoFit/>
          </a:bodyPr>
          <a:lstStyle/>
          <a:p>
            <a:endParaRPr lang="en-US" dirty="0"/>
          </a:p>
        </p:txBody>
      </p:sp>
      <p:pic>
        <p:nvPicPr>
          <p:cNvPr id="24" name="Picture 23" descr="Screen Shot 2016-07-25 at 12.4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0787" y="2436091"/>
            <a:ext cx="1337897" cy="372130"/>
          </a:xfrm>
          <a:prstGeom prst="rect">
            <a:avLst/>
          </a:prstGeom>
        </p:spPr>
      </p:pic>
      <p:pic>
        <p:nvPicPr>
          <p:cNvPr id="25" name="Picture 24" descr="Screen Shot 2016-07-25 at 12.49.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3834" y="2384135"/>
            <a:ext cx="1386032" cy="458951"/>
          </a:xfrm>
          <a:prstGeom prst="rect">
            <a:avLst/>
          </a:prstGeom>
        </p:spPr>
      </p:pic>
      <p:pic>
        <p:nvPicPr>
          <p:cNvPr id="34" name="Picture 33" descr="Screen Shot 2016-07-25 at 12.53.0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4337" y="6046356"/>
            <a:ext cx="2971800" cy="375557"/>
          </a:xfrm>
          <a:prstGeom prst="rect">
            <a:avLst/>
          </a:prstGeom>
        </p:spPr>
      </p:pic>
      <p:pic>
        <p:nvPicPr>
          <p:cNvPr id="37" name="Picture 36" descr="Screen Shot 2016-07-25 at 12.54.3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355" y="6087335"/>
            <a:ext cx="2794009" cy="377569"/>
          </a:xfrm>
          <a:prstGeom prst="rect">
            <a:avLst/>
          </a:prstGeom>
        </p:spPr>
      </p:pic>
      <p:pic>
        <p:nvPicPr>
          <p:cNvPr id="41" name="Picture 40" descr="Screen Shot 2016-07-25 at 12.56.4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9090" y="6398726"/>
            <a:ext cx="2539999" cy="378847"/>
          </a:xfrm>
          <a:prstGeom prst="rect">
            <a:avLst/>
          </a:prstGeom>
        </p:spPr>
      </p:pic>
      <p:pic>
        <p:nvPicPr>
          <p:cNvPr id="43" name="Picture 42" descr="Screen Shot 2016-07-25 at 12.56.2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096" y="6451170"/>
            <a:ext cx="2667001" cy="406830"/>
          </a:xfrm>
          <a:prstGeom prst="rect">
            <a:avLst/>
          </a:prstGeom>
        </p:spPr>
      </p:pic>
      <p:cxnSp>
        <p:nvCxnSpPr>
          <p:cNvPr id="38" name="Straight Arrow Connector 37"/>
          <p:cNvCxnSpPr/>
          <p:nvPr/>
        </p:nvCxnSpPr>
        <p:spPr>
          <a:xfrm flipH="1">
            <a:off x="4344939" y="1675376"/>
            <a:ext cx="46182" cy="3348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832144" y="1677691"/>
            <a:ext cx="46182" cy="3348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64124" y="1350000"/>
            <a:ext cx="301660" cy="369332"/>
          </a:xfrm>
          <a:prstGeom prst="rect">
            <a:avLst/>
          </a:prstGeom>
          <a:noFill/>
        </p:spPr>
        <p:txBody>
          <a:bodyPr wrap="none" rtlCol="0">
            <a:spAutoFit/>
          </a:bodyPr>
          <a:lstStyle/>
          <a:p>
            <a:r>
              <a:rPr lang="en-US" dirty="0" smtClean="0"/>
              <a:t>2</a:t>
            </a:r>
            <a:endParaRPr lang="en-US" dirty="0"/>
          </a:p>
        </p:txBody>
      </p:sp>
      <p:sp>
        <p:nvSpPr>
          <p:cNvPr id="44" name="TextBox 43"/>
          <p:cNvSpPr txBox="1"/>
          <p:nvPr/>
        </p:nvSpPr>
        <p:spPr>
          <a:xfrm>
            <a:off x="4739784" y="1352315"/>
            <a:ext cx="301660" cy="369332"/>
          </a:xfrm>
          <a:prstGeom prst="rect">
            <a:avLst/>
          </a:prstGeom>
          <a:noFill/>
        </p:spPr>
        <p:txBody>
          <a:bodyPr wrap="none" rtlCol="0">
            <a:spAutoFit/>
          </a:bodyPr>
          <a:lstStyle/>
          <a:p>
            <a:r>
              <a:rPr lang="en-US" dirty="0"/>
              <a:t>1</a:t>
            </a:r>
          </a:p>
        </p:txBody>
      </p:sp>
      <p:sp>
        <p:nvSpPr>
          <p:cNvPr id="45" name="TextBox 44"/>
          <p:cNvSpPr txBox="1"/>
          <p:nvPr/>
        </p:nvSpPr>
        <p:spPr>
          <a:xfrm>
            <a:off x="3842994" y="1352199"/>
            <a:ext cx="520996" cy="369332"/>
          </a:xfrm>
          <a:prstGeom prst="rect">
            <a:avLst/>
          </a:prstGeom>
          <a:noFill/>
        </p:spPr>
        <p:txBody>
          <a:bodyPr wrap="none" rtlCol="0">
            <a:spAutoFit/>
          </a:bodyPr>
          <a:lstStyle/>
          <a:p>
            <a:r>
              <a:rPr lang="en-US" dirty="0" smtClean="0"/>
              <a:t>3  =</a:t>
            </a:r>
            <a:endParaRPr lang="en-US" dirty="0"/>
          </a:p>
        </p:txBody>
      </p:sp>
      <p:sp>
        <p:nvSpPr>
          <p:cNvPr id="46" name="TextBox 45"/>
          <p:cNvSpPr txBox="1"/>
          <p:nvPr/>
        </p:nvSpPr>
        <p:spPr>
          <a:xfrm>
            <a:off x="4498454" y="1365850"/>
            <a:ext cx="300082" cy="369332"/>
          </a:xfrm>
          <a:prstGeom prst="rect">
            <a:avLst/>
          </a:prstGeom>
          <a:noFill/>
        </p:spPr>
        <p:txBody>
          <a:bodyPr wrap="none" rtlCol="0">
            <a:spAutoFit/>
          </a:bodyPr>
          <a:lstStyle/>
          <a:p>
            <a:r>
              <a:rPr lang="en-US" dirty="0"/>
              <a:t>+</a:t>
            </a:r>
            <a:endParaRPr lang="en-US" dirty="0"/>
          </a:p>
        </p:txBody>
      </p:sp>
      <p:grpSp>
        <p:nvGrpSpPr>
          <p:cNvPr id="18" name="Group 17"/>
          <p:cNvGrpSpPr/>
          <p:nvPr/>
        </p:nvGrpSpPr>
        <p:grpSpPr>
          <a:xfrm>
            <a:off x="300183" y="1777790"/>
            <a:ext cx="1489366" cy="1486376"/>
            <a:chOff x="300183" y="1777790"/>
            <a:chExt cx="1489366" cy="1486376"/>
          </a:xfrm>
        </p:grpSpPr>
        <p:grpSp>
          <p:nvGrpSpPr>
            <p:cNvPr id="47" name="Group 46"/>
            <p:cNvGrpSpPr/>
            <p:nvPr/>
          </p:nvGrpSpPr>
          <p:grpSpPr>
            <a:xfrm>
              <a:off x="300183" y="1854972"/>
              <a:ext cx="1489366" cy="1409194"/>
              <a:chOff x="808179" y="2193636"/>
              <a:chExt cx="1489366" cy="1409194"/>
            </a:xfrm>
            <a:effectLst/>
          </p:grpSpPr>
          <p:cxnSp>
            <p:nvCxnSpPr>
              <p:cNvPr id="48" name="Straight Connector 47"/>
              <p:cNvCxnSpPr/>
              <p:nvPr/>
            </p:nvCxnSpPr>
            <p:spPr>
              <a:xfrm>
                <a:off x="1062182" y="2193636"/>
                <a:ext cx="23091" cy="11199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076036" y="3302000"/>
                <a:ext cx="1221509" cy="23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085273" y="2332182"/>
                <a:ext cx="1039091" cy="96981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808179" y="2643909"/>
                <a:ext cx="275661" cy="307777"/>
              </a:xfrm>
              <a:prstGeom prst="rect">
                <a:avLst/>
              </a:prstGeom>
              <a:noFill/>
            </p:spPr>
            <p:txBody>
              <a:bodyPr wrap="none" rtlCol="0">
                <a:spAutoFit/>
              </a:bodyPr>
              <a:lstStyle/>
              <a:p>
                <a:r>
                  <a:rPr lang="en-US" sz="1400" dirty="0" smtClean="0"/>
                  <a:t>1</a:t>
                </a:r>
                <a:endParaRPr lang="en-US" sz="1400" dirty="0"/>
              </a:p>
            </p:txBody>
          </p:sp>
          <p:cxnSp>
            <p:nvCxnSpPr>
              <p:cNvPr id="52" name="Straight Connector 51"/>
              <p:cNvCxnSpPr/>
              <p:nvPr/>
            </p:nvCxnSpPr>
            <p:spPr>
              <a:xfrm flipV="1">
                <a:off x="1108363" y="2794525"/>
                <a:ext cx="519545" cy="10495"/>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528602" y="3295053"/>
                <a:ext cx="275661" cy="307777"/>
              </a:xfrm>
              <a:prstGeom prst="rect">
                <a:avLst/>
              </a:prstGeom>
              <a:noFill/>
            </p:spPr>
            <p:txBody>
              <a:bodyPr wrap="none" rtlCol="0">
                <a:spAutoFit/>
              </a:bodyPr>
              <a:lstStyle/>
              <a:p>
                <a:r>
                  <a:rPr lang="en-US" sz="1400" dirty="0" smtClean="0"/>
                  <a:t>1</a:t>
                </a:r>
                <a:endParaRPr lang="en-US" sz="1400" dirty="0"/>
              </a:p>
            </p:txBody>
          </p:sp>
          <p:cxnSp>
            <p:nvCxnSpPr>
              <p:cNvPr id="54" name="Straight Connector 53"/>
              <p:cNvCxnSpPr/>
              <p:nvPr/>
            </p:nvCxnSpPr>
            <p:spPr>
              <a:xfrm flipH="1" flipV="1">
                <a:off x="1651000" y="2782455"/>
                <a:ext cx="3885" cy="501059"/>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720996" y="1777790"/>
              <a:ext cx="383939" cy="369332"/>
            </a:xfrm>
            <a:prstGeom prst="rect">
              <a:avLst/>
            </a:prstGeom>
            <a:noFill/>
            <a:effectLst/>
          </p:spPr>
          <p:txBody>
            <a:bodyPr wrap="none" rtlCol="0">
              <a:spAutoFit/>
            </a:bodyPr>
            <a:lstStyle/>
            <a:p>
              <a:r>
                <a:rPr lang="en-US" dirty="0" smtClean="0"/>
                <a:t>h</a:t>
              </a:r>
              <a:r>
                <a:rPr lang="en-US" baseline="-25000" dirty="0" smtClean="0"/>
                <a:t>1</a:t>
              </a:r>
              <a:endParaRPr lang="en-US" dirty="0"/>
            </a:p>
          </p:txBody>
        </p:sp>
      </p:grpSp>
      <p:grpSp>
        <p:nvGrpSpPr>
          <p:cNvPr id="19" name="Group 18"/>
          <p:cNvGrpSpPr/>
          <p:nvPr/>
        </p:nvGrpSpPr>
        <p:grpSpPr>
          <a:xfrm>
            <a:off x="7132248" y="1798265"/>
            <a:ext cx="1593271" cy="1420745"/>
            <a:chOff x="6991138" y="1798265"/>
            <a:chExt cx="1593271" cy="1420745"/>
          </a:xfrm>
        </p:grpSpPr>
        <p:grpSp>
          <p:nvGrpSpPr>
            <p:cNvPr id="55" name="Group 54"/>
            <p:cNvGrpSpPr/>
            <p:nvPr/>
          </p:nvGrpSpPr>
          <p:grpSpPr>
            <a:xfrm>
              <a:off x="6991138" y="1798265"/>
              <a:ext cx="1593271" cy="1420745"/>
              <a:chOff x="6144478" y="2080485"/>
              <a:chExt cx="1593271" cy="1420745"/>
            </a:xfrm>
          </p:grpSpPr>
          <p:grpSp>
            <p:nvGrpSpPr>
              <p:cNvPr id="56" name="Group 55"/>
              <p:cNvGrpSpPr/>
              <p:nvPr/>
            </p:nvGrpSpPr>
            <p:grpSpPr>
              <a:xfrm>
                <a:off x="6144478" y="2080485"/>
                <a:ext cx="1593271" cy="1420745"/>
                <a:chOff x="704274" y="2193636"/>
                <a:chExt cx="1593271" cy="1420745"/>
              </a:xfrm>
            </p:grpSpPr>
            <p:cxnSp>
              <p:nvCxnSpPr>
                <p:cNvPr id="58" name="Straight Connector 57"/>
                <p:cNvCxnSpPr/>
                <p:nvPr/>
              </p:nvCxnSpPr>
              <p:spPr>
                <a:xfrm>
                  <a:off x="1062182" y="2193636"/>
                  <a:ext cx="23091" cy="11199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1076036" y="3302000"/>
                  <a:ext cx="1221509" cy="23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766909" y="2745515"/>
                  <a:ext cx="482160" cy="55877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04274" y="2851719"/>
                  <a:ext cx="411979" cy="307777"/>
                </a:xfrm>
                <a:prstGeom prst="rect">
                  <a:avLst/>
                </a:prstGeom>
                <a:noFill/>
              </p:spPr>
              <p:txBody>
                <a:bodyPr wrap="none" rtlCol="0">
                  <a:spAutoFit/>
                </a:bodyPr>
                <a:lstStyle/>
                <a:p>
                  <a:r>
                    <a:rPr lang="en-US" sz="1400" dirty="0" smtClean="0"/>
                    <a:t>0.5</a:t>
                  </a:r>
                  <a:endParaRPr lang="en-US" sz="1400" dirty="0"/>
                </a:p>
              </p:txBody>
            </p:sp>
            <p:cxnSp>
              <p:nvCxnSpPr>
                <p:cNvPr id="62" name="Straight Connector 61"/>
                <p:cNvCxnSpPr/>
                <p:nvPr/>
              </p:nvCxnSpPr>
              <p:spPr>
                <a:xfrm flipV="1">
                  <a:off x="1108363" y="2987957"/>
                  <a:ext cx="944433" cy="13329"/>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1921129" y="3306604"/>
                  <a:ext cx="275661" cy="307777"/>
                </a:xfrm>
                <a:prstGeom prst="rect">
                  <a:avLst/>
                </a:prstGeom>
                <a:noFill/>
              </p:spPr>
              <p:txBody>
                <a:bodyPr wrap="none" rtlCol="0">
                  <a:spAutoFit/>
                </a:bodyPr>
                <a:lstStyle/>
                <a:p>
                  <a:r>
                    <a:rPr lang="en-US" sz="1400" dirty="0"/>
                    <a:t>2</a:t>
                  </a:r>
                </a:p>
              </p:txBody>
            </p:sp>
            <p:cxnSp>
              <p:nvCxnSpPr>
                <p:cNvPr id="64" name="Straight Connector 63"/>
                <p:cNvCxnSpPr/>
                <p:nvPr/>
              </p:nvCxnSpPr>
              <p:spPr>
                <a:xfrm flipH="1" flipV="1">
                  <a:off x="2041251" y="2999515"/>
                  <a:ext cx="6166" cy="284001"/>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6978033" y="3191138"/>
                <a:ext cx="411979" cy="307777"/>
              </a:xfrm>
              <a:prstGeom prst="rect">
                <a:avLst/>
              </a:prstGeom>
              <a:noFill/>
            </p:spPr>
            <p:txBody>
              <a:bodyPr wrap="none" rtlCol="0">
                <a:spAutoFit/>
              </a:bodyPr>
              <a:lstStyle/>
              <a:p>
                <a:r>
                  <a:rPr lang="en-US" sz="1400" dirty="0"/>
                  <a:t>1</a:t>
                </a:r>
                <a:r>
                  <a:rPr lang="en-US" sz="1400" dirty="0" smtClean="0"/>
                  <a:t>.5</a:t>
                </a:r>
                <a:endParaRPr lang="en-US" sz="1400" dirty="0"/>
              </a:p>
            </p:txBody>
          </p:sp>
        </p:grpSp>
        <p:sp>
          <p:nvSpPr>
            <p:cNvPr id="66" name="TextBox 65"/>
            <p:cNvSpPr txBox="1"/>
            <p:nvPr/>
          </p:nvSpPr>
          <p:spPr>
            <a:xfrm>
              <a:off x="7690213" y="1822778"/>
              <a:ext cx="383939" cy="369332"/>
            </a:xfrm>
            <a:prstGeom prst="rect">
              <a:avLst/>
            </a:prstGeom>
            <a:noFill/>
          </p:spPr>
          <p:txBody>
            <a:bodyPr wrap="none" rtlCol="0">
              <a:spAutoFit/>
            </a:bodyPr>
            <a:lstStyle/>
            <a:p>
              <a:r>
                <a:rPr lang="en-US" dirty="0" smtClean="0"/>
                <a:t>h</a:t>
              </a:r>
              <a:r>
                <a:rPr lang="en-US" baseline="-25000" dirty="0" smtClean="0"/>
                <a:t>2</a:t>
              </a:r>
              <a:endParaRPr lang="en-US" dirty="0"/>
            </a:p>
          </p:txBody>
        </p:sp>
      </p:grpSp>
    </p:spTree>
    <p:extLst>
      <p:ext uri="{BB962C8B-B14F-4D97-AF65-F5344CB8AC3E}">
        <p14:creationId xmlns:p14="http://schemas.microsoft.com/office/powerpoint/2010/main" val="759769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5" grpId="0"/>
      <p:bldP spid="36" grpId="0"/>
      <p:bldP spid="3" grpId="0"/>
      <p:bldP spid="13"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2 at 5.5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874" y="1982358"/>
            <a:ext cx="3314023" cy="984828"/>
          </a:xfrm>
          <a:prstGeom prst="rect">
            <a:avLst/>
          </a:prstGeom>
        </p:spPr>
      </p:pic>
      <p:sp>
        <p:nvSpPr>
          <p:cNvPr id="2" name="Title 1"/>
          <p:cNvSpPr>
            <a:spLocks noGrp="1"/>
          </p:cNvSpPr>
          <p:nvPr>
            <p:ph type="title"/>
          </p:nvPr>
        </p:nvSpPr>
        <p:spPr/>
        <p:txBody>
          <a:bodyPr/>
          <a:lstStyle/>
          <a:p>
            <a:r>
              <a:rPr lang="en-US" dirty="0" smtClean="0"/>
              <a:t>Threshold simulation</a:t>
            </a:r>
            <a:endParaRPr lang="en-US" dirty="0"/>
          </a:p>
        </p:txBody>
      </p:sp>
      <p:sp>
        <p:nvSpPr>
          <p:cNvPr id="3" name="Content Placeholder 2"/>
          <p:cNvSpPr>
            <a:spLocks noGrp="1"/>
          </p:cNvSpPr>
          <p:nvPr>
            <p:ph idx="1"/>
          </p:nvPr>
        </p:nvSpPr>
        <p:spPr>
          <a:xfrm>
            <a:off x="457200" y="1461660"/>
            <a:ext cx="8229600" cy="4525963"/>
          </a:xfrm>
        </p:spPr>
        <p:txBody>
          <a:bodyPr/>
          <a:lstStyle/>
          <a:p>
            <a:r>
              <a:rPr lang="en-US" sz="2000" dirty="0" smtClean="0"/>
              <a:t>100 inputs x</a:t>
            </a:r>
            <a:r>
              <a:rPr lang="en-US" sz="2000" baseline="-25000" dirty="0" smtClean="0"/>
              <a:t>i</a:t>
            </a:r>
            <a:r>
              <a:rPr lang="en-US" sz="2000" dirty="0" smtClean="0"/>
              <a:t>, uniformly sampled from 0</a:t>
            </a:r>
            <a:r>
              <a:rPr lang="en-US" sz="2000" dirty="0"/>
              <a:t> </a:t>
            </a:r>
            <a:r>
              <a:rPr lang="en-US" sz="2000" dirty="0" smtClean="0"/>
              <a:t>to 1</a:t>
            </a:r>
          </a:p>
          <a:p>
            <a:endParaRPr lang="en-US" sz="2000" dirty="0" smtClean="0"/>
          </a:p>
          <a:p>
            <a:r>
              <a:rPr lang="en-US" sz="2000" dirty="0" smtClean="0"/>
              <a:t>Output is </a:t>
            </a:r>
            <a:endParaRPr lang="en-US" sz="2000" dirty="0"/>
          </a:p>
        </p:txBody>
      </p:sp>
      <p:grpSp>
        <p:nvGrpSpPr>
          <p:cNvPr id="74" name="Group 73"/>
          <p:cNvGrpSpPr/>
          <p:nvPr/>
        </p:nvGrpSpPr>
        <p:grpSpPr>
          <a:xfrm>
            <a:off x="34637" y="3163456"/>
            <a:ext cx="3717637" cy="3075552"/>
            <a:chOff x="57727" y="3382811"/>
            <a:chExt cx="4654621" cy="3075552"/>
          </a:xfrm>
        </p:grpSpPr>
        <p:sp>
          <p:nvSpPr>
            <p:cNvPr id="10" name="Oval 9"/>
            <p:cNvSpPr/>
            <p:nvPr/>
          </p:nvSpPr>
          <p:spPr>
            <a:xfrm>
              <a:off x="57727" y="4687455"/>
              <a:ext cx="1466272" cy="611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h</a:t>
              </a:r>
              <a:r>
                <a:rPr lang="en-US" sz="1200" baseline="-25000" dirty="0" smtClean="0"/>
                <a:t>1</a:t>
              </a:r>
              <a:r>
                <a:rPr lang="en-US" sz="1200" dirty="0" smtClean="0"/>
                <a:t> = </a:t>
              </a:r>
            </a:p>
            <a:p>
              <a:pPr algn="ctr"/>
              <a:r>
                <a:rPr lang="en-US" sz="1200" dirty="0" smtClean="0"/>
                <a:t>max(i</a:t>
              </a:r>
              <a:r>
                <a:rPr lang="en-US" sz="1200" baseline="-25000" dirty="0" smtClean="0"/>
                <a:t>1</a:t>
              </a:r>
              <a:r>
                <a:rPr lang="en-US" sz="1200" dirty="0" smtClean="0"/>
                <a:t> – 0, 0)</a:t>
              </a:r>
              <a:endParaRPr lang="en-US" sz="1200" dirty="0"/>
            </a:p>
          </p:txBody>
        </p:sp>
        <p:grpSp>
          <p:nvGrpSpPr>
            <p:cNvPr id="72" name="Group 71"/>
            <p:cNvGrpSpPr/>
            <p:nvPr/>
          </p:nvGrpSpPr>
          <p:grpSpPr>
            <a:xfrm>
              <a:off x="520869" y="3382811"/>
              <a:ext cx="4191479" cy="3075552"/>
              <a:chOff x="520869" y="3382811"/>
              <a:chExt cx="4191479" cy="3075552"/>
            </a:xfrm>
          </p:grpSpPr>
          <p:sp>
            <p:nvSpPr>
              <p:cNvPr id="6" name="Rectangle 5"/>
              <p:cNvSpPr/>
              <p:nvPr/>
            </p:nvSpPr>
            <p:spPr>
              <a:xfrm>
                <a:off x="3682229" y="5945908"/>
                <a:ext cx="559871" cy="5124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99</a:t>
                </a:r>
                <a:endParaRPr lang="en-US" dirty="0"/>
              </a:p>
            </p:txBody>
          </p:sp>
          <p:sp>
            <p:nvSpPr>
              <p:cNvPr id="9" name="TextBox 8"/>
              <p:cNvSpPr txBox="1"/>
              <p:nvPr/>
            </p:nvSpPr>
            <p:spPr>
              <a:xfrm>
                <a:off x="1096826" y="6049808"/>
                <a:ext cx="1004446" cy="369332"/>
              </a:xfrm>
              <a:prstGeom prst="rect">
                <a:avLst/>
              </a:prstGeom>
              <a:noFill/>
            </p:spPr>
            <p:txBody>
              <a:bodyPr wrap="square" rtlCol="0">
                <a:spAutoFit/>
              </a:bodyPr>
              <a:lstStyle/>
              <a:p>
                <a:r>
                  <a:rPr lang="en-US" dirty="0" smtClean="0"/>
                  <a:t>…….....</a:t>
                </a:r>
                <a:endParaRPr lang="en-US" dirty="0"/>
              </a:p>
            </p:txBody>
          </p:sp>
          <p:cxnSp>
            <p:nvCxnSpPr>
              <p:cNvPr id="14" name="Straight Connector 13"/>
              <p:cNvCxnSpPr>
                <a:stCxn id="4" idx="0"/>
                <a:endCxn id="10" idx="4"/>
              </p:cNvCxnSpPr>
              <p:nvPr/>
            </p:nvCxnSpPr>
            <p:spPr>
              <a:xfrm flipH="1" flipV="1">
                <a:off x="790863" y="5299372"/>
                <a:ext cx="9941" cy="639921"/>
              </a:xfrm>
              <a:prstGeom prst="line">
                <a:avLst/>
              </a:prstGeom>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1339267" y="3382811"/>
                <a:ext cx="2101247" cy="61190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 = h</a:t>
                </a:r>
                <a:r>
                  <a:rPr lang="en-US" sz="1600" baseline="-25000" dirty="0" smtClean="0"/>
                  <a:t>1</a:t>
                </a:r>
                <a:r>
                  <a:rPr lang="en-US" sz="1600" dirty="0" smtClean="0"/>
                  <a:t> + … + h</a:t>
                </a:r>
                <a:r>
                  <a:rPr lang="en-US" sz="1600" baseline="-25000" dirty="0" smtClean="0"/>
                  <a:t>99</a:t>
                </a:r>
                <a:r>
                  <a:rPr lang="en-US" sz="1600" dirty="0" smtClean="0"/>
                  <a:t> </a:t>
                </a:r>
                <a:endParaRPr lang="en-US" sz="1600" dirty="0"/>
              </a:p>
            </p:txBody>
          </p:sp>
          <p:cxnSp>
            <p:nvCxnSpPr>
              <p:cNvPr id="27" name="Straight Connector 26"/>
              <p:cNvCxnSpPr>
                <a:stCxn id="10" idx="0"/>
                <a:endCxn id="26" idx="4"/>
              </p:cNvCxnSpPr>
              <p:nvPr/>
            </p:nvCxnSpPr>
            <p:spPr>
              <a:xfrm flipV="1">
                <a:off x="790863" y="3994720"/>
                <a:ext cx="1599027" cy="692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5" idx="0"/>
                <a:endCxn id="26" idx="4"/>
              </p:cNvCxnSpPr>
              <p:nvPr/>
            </p:nvCxnSpPr>
            <p:spPr>
              <a:xfrm flipH="1" flipV="1">
                <a:off x="2389891" y="3994720"/>
                <a:ext cx="1572493" cy="692735"/>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20869" y="5939293"/>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35" name="Oval 34"/>
              <p:cNvSpPr/>
              <p:nvPr/>
            </p:nvSpPr>
            <p:spPr>
              <a:xfrm>
                <a:off x="3212418" y="4687455"/>
                <a:ext cx="1499930" cy="6142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h</a:t>
                </a:r>
                <a:r>
                  <a:rPr lang="en-US" sz="1200" baseline="-25000" dirty="0" smtClean="0"/>
                  <a:t>99</a:t>
                </a:r>
                <a:r>
                  <a:rPr lang="en-US" sz="1200" dirty="0" smtClean="0"/>
                  <a:t> = </a:t>
                </a:r>
              </a:p>
              <a:p>
                <a:pPr algn="ctr"/>
                <a:r>
                  <a:rPr lang="en-US" sz="1200" dirty="0" smtClean="0"/>
                  <a:t>max(i</a:t>
                </a:r>
                <a:r>
                  <a:rPr lang="en-US" sz="1200" baseline="-25000" dirty="0" smtClean="0"/>
                  <a:t>99</a:t>
                </a:r>
                <a:r>
                  <a:rPr lang="en-US" sz="1200" dirty="0" smtClean="0"/>
                  <a:t> – </a:t>
                </a:r>
              </a:p>
              <a:p>
                <a:pPr algn="ctr"/>
                <a:r>
                  <a:rPr lang="en-US" sz="1200" dirty="0" smtClean="0"/>
                  <a:t>.99, 0)</a:t>
                </a:r>
                <a:endParaRPr lang="en-US" sz="1200" dirty="0"/>
              </a:p>
            </p:txBody>
          </p:sp>
          <p:sp>
            <p:nvSpPr>
              <p:cNvPr id="50" name="Rectangle 49"/>
              <p:cNvSpPr/>
              <p:nvPr/>
            </p:nvSpPr>
            <p:spPr>
              <a:xfrm>
                <a:off x="2088676" y="5936672"/>
                <a:ext cx="559871" cy="5124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50</a:t>
                </a:r>
                <a:endParaRPr lang="en-US" dirty="0"/>
              </a:p>
            </p:txBody>
          </p:sp>
          <p:sp>
            <p:nvSpPr>
              <p:cNvPr id="51" name="Oval 50"/>
              <p:cNvSpPr/>
              <p:nvPr/>
            </p:nvSpPr>
            <p:spPr>
              <a:xfrm>
                <a:off x="1647673" y="4664364"/>
                <a:ext cx="1445674" cy="6511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h</a:t>
                </a:r>
                <a:r>
                  <a:rPr lang="en-US" sz="1200" baseline="-25000" dirty="0" smtClean="0"/>
                  <a:t>50</a:t>
                </a:r>
                <a:r>
                  <a:rPr lang="en-US" sz="1200" dirty="0" smtClean="0"/>
                  <a:t> = </a:t>
                </a:r>
              </a:p>
              <a:p>
                <a:pPr algn="ctr"/>
                <a:r>
                  <a:rPr lang="en-US" sz="1200" dirty="0" smtClean="0"/>
                  <a:t>max(i</a:t>
                </a:r>
                <a:r>
                  <a:rPr lang="en-US" sz="1200" baseline="-25000" dirty="0" smtClean="0"/>
                  <a:t>50</a:t>
                </a:r>
                <a:r>
                  <a:rPr lang="en-US" sz="1200" dirty="0" smtClean="0"/>
                  <a:t> – </a:t>
                </a:r>
              </a:p>
              <a:p>
                <a:pPr algn="ctr"/>
                <a:r>
                  <a:rPr lang="en-US" sz="1200" dirty="0" smtClean="0"/>
                  <a:t>.50, 0)</a:t>
                </a:r>
                <a:endParaRPr lang="en-US" sz="1200" dirty="0"/>
              </a:p>
            </p:txBody>
          </p:sp>
          <p:sp>
            <p:nvSpPr>
              <p:cNvPr id="60" name="TextBox 59"/>
              <p:cNvSpPr txBox="1"/>
              <p:nvPr/>
            </p:nvSpPr>
            <p:spPr>
              <a:xfrm>
                <a:off x="2655455" y="6040573"/>
                <a:ext cx="1212272" cy="369332"/>
              </a:xfrm>
              <a:prstGeom prst="rect">
                <a:avLst/>
              </a:prstGeom>
              <a:noFill/>
            </p:spPr>
            <p:txBody>
              <a:bodyPr wrap="square" rtlCol="0">
                <a:spAutoFit/>
              </a:bodyPr>
              <a:lstStyle/>
              <a:p>
                <a:r>
                  <a:rPr lang="en-US" dirty="0" smtClean="0"/>
                  <a:t>…………</a:t>
                </a:r>
                <a:endParaRPr lang="en-US" dirty="0"/>
              </a:p>
            </p:txBody>
          </p:sp>
          <p:cxnSp>
            <p:nvCxnSpPr>
              <p:cNvPr id="63" name="Straight Connector 62"/>
              <p:cNvCxnSpPr>
                <a:stCxn id="50" idx="0"/>
                <a:endCxn id="51" idx="4"/>
              </p:cNvCxnSpPr>
              <p:nvPr/>
            </p:nvCxnSpPr>
            <p:spPr>
              <a:xfrm flipV="1">
                <a:off x="2368612" y="5315533"/>
                <a:ext cx="1899" cy="621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6" idx="0"/>
                <a:endCxn id="35" idx="4"/>
              </p:cNvCxnSpPr>
              <p:nvPr/>
            </p:nvCxnSpPr>
            <p:spPr>
              <a:xfrm flipV="1">
                <a:off x="3962165" y="5301680"/>
                <a:ext cx="219" cy="6442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1" idx="0"/>
                <a:endCxn id="26" idx="4"/>
              </p:cNvCxnSpPr>
              <p:nvPr/>
            </p:nvCxnSpPr>
            <p:spPr>
              <a:xfrm flipV="1">
                <a:off x="2370511" y="3994720"/>
                <a:ext cx="19380" cy="669644"/>
              </a:xfrm>
              <a:prstGeom prst="line">
                <a:avLst/>
              </a:prstGeom>
            </p:spPr>
            <p:style>
              <a:lnRef idx="2">
                <a:schemeClr val="accent1"/>
              </a:lnRef>
              <a:fillRef idx="0">
                <a:schemeClr val="accent1"/>
              </a:fillRef>
              <a:effectRef idx="1">
                <a:schemeClr val="accent1"/>
              </a:effectRef>
              <a:fontRef idx="minor">
                <a:schemeClr val="tx1"/>
              </a:fontRef>
            </p:style>
          </p:cxnSp>
        </p:grpSp>
      </p:grpSp>
      <p:pic>
        <p:nvPicPr>
          <p:cNvPr id="91" name="Picture 90" descr="Screen Shot 2016-07-23 at 6.48.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249" y="2909455"/>
            <a:ext cx="5351751" cy="3798454"/>
          </a:xfrm>
          <a:prstGeom prst="rect">
            <a:avLst/>
          </a:prstGeom>
        </p:spPr>
      </p:pic>
    </p:spTree>
    <p:extLst>
      <p:ext uri="{BB962C8B-B14F-4D97-AF65-F5344CB8AC3E}">
        <p14:creationId xmlns:p14="http://schemas.microsoft.com/office/powerpoint/2010/main" val="2414831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306"/>
            <a:ext cx="8229600" cy="1143000"/>
          </a:xfrm>
        </p:spPr>
        <p:txBody>
          <a:bodyPr>
            <a:normAutofit fontScale="90000"/>
          </a:bodyPr>
          <a:lstStyle/>
          <a:p>
            <a:r>
              <a:rPr lang="en-US" dirty="0" smtClean="0"/>
              <a:t>Genomics: </a:t>
            </a:r>
            <a:r>
              <a:rPr lang="en-US" dirty="0" err="1" smtClean="0"/>
              <a:t>DeepLIFT</a:t>
            </a:r>
            <a:r>
              <a:rPr lang="en-US" dirty="0" smtClean="0"/>
              <a:t> highlights essential DNA bases</a:t>
            </a:r>
            <a:endParaRPr lang="en-US" dirty="0"/>
          </a:p>
        </p:txBody>
      </p:sp>
      <p:pic>
        <p:nvPicPr>
          <p:cNvPr id="4" name="Picture 3" descr="download.png"/>
          <p:cNvPicPr>
            <a:picLocks noChangeAspect="1"/>
          </p:cNvPicPr>
          <p:nvPr/>
        </p:nvPicPr>
        <p:blipFill rotWithShape="1">
          <a:blip r:embed="rId2">
            <a:extLst>
              <a:ext uri="{28A0092B-C50C-407E-A947-70E740481C1C}">
                <a14:useLocalDpi xmlns:a14="http://schemas.microsoft.com/office/drawing/2010/main" val="0"/>
              </a:ext>
            </a:extLst>
          </a:blip>
          <a:srcRect l="1441" r="776" b="13178"/>
          <a:stretch/>
        </p:blipFill>
        <p:spPr>
          <a:xfrm>
            <a:off x="457200" y="1802363"/>
            <a:ext cx="8162324" cy="382213"/>
          </a:xfrm>
          <a:prstGeom prst="rect">
            <a:avLst/>
          </a:prstGeom>
        </p:spPr>
      </p:pic>
      <p:sp>
        <p:nvSpPr>
          <p:cNvPr id="6" name="TextBox 5"/>
          <p:cNvSpPr txBox="1"/>
          <p:nvPr/>
        </p:nvSpPr>
        <p:spPr>
          <a:xfrm>
            <a:off x="3967224" y="1309920"/>
            <a:ext cx="944041" cy="492443"/>
          </a:xfrm>
          <a:prstGeom prst="rect">
            <a:avLst/>
          </a:prstGeom>
          <a:noFill/>
        </p:spPr>
        <p:txBody>
          <a:bodyPr wrap="square" rtlCol="0">
            <a:spAutoFit/>
          </a:bodyPr>
          <a:lstStyle/>
          <a:p>
            <a:r>
              <a:rPr lang="en-US" sz="2600" dirty="0" smtClean="0"/>
              <a:t>Input</a:t>
            </a:r>
            <a:endParaRPr lang="en-US" sz="2600" dirty="0"/>
          </a:p>
        </p:txBody>
      </p:sp>
      <p:sp>
        <p:nvSpPr>
          <p:cNvPr id="7" name="TextBox 6"/>
          <p:cNvSpPr txBox="1"/>
          <p:nvPr/>
        </p:nvSpPr>
        <p:spPr>
          <a:xfrm>
            <a:off x="3208618" y="2816318"/>
            <a:ext cx="3405293" cy="492443"/>
          </a:xfrm>
          <a:prstGeom prst="rect">
            <a:avLst/>
          </a:prstGeom>
          <a:noFill/>
        </p:spPr>
        <p:txBody>
          <a:bodyPr wrap="square" rtlCol="0">
            <a:spAutoFit/>
          </a:bodyPr>
          <a:lstStyle/>
          <a:p>
            <a:r>
              <a:rPr lang="en-US" sz="2600" dirty="0" smtClean="0"/>
              <a:t>Model + </a:t>
            </a:r>
            <a:r>
              <a:rPr lang="en-US" sz="2600" dirty="0" err="1"/>
              <a:t>D</a:t>
            </a:r>
            <a:r>
              <a:rPr lang="en-US" sz="2600" dirty="0" err="1" smtClean="0"/>
              <a:t>eepLIFT</a:t>
            </a:r>
            <a:endParaRPr lang="en-US" sz="2600" dirty="0"/>
          </a:p>
        </p:txBody>
      </p:sp>
      <p:pic>
        <p:nvPicPr>
          <p:cNvPr id="9" name="Picture 8" descr="Screen Shot 2016-02-10 at 12.2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282" y="3331237"/>
            <a:ext cx="2528684" cy="1522260"/>
          </a:xfrm>
          <a:prstGeom prst="rect">
            <a:avLst/>
          </a:prstGeom>
        </p:spPr>
      </p:pic>
      <p:sp>
        <p:nvSpPr>
          <p:cNvPr id="10" name="Down Arrow 9"/>
          <p:cNvSpPr/>
          <p:nvPr/>
        </p:nvSpPr>
        <p:spPr>
          <a:xfrm>
            <a:off x="4225711" y="2292556"/>
            <a:ext cx="494498" cy="6293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392544" y="5484956"/>
            <a:ext cx="8751456" cy="1104985"/>
            <a:chOff x="392545" y="5277123"/>
            <a:chExt cx="8751456" cy="1104985"/>
          </a:xfrm>
        </p:grpSpPr>
        <p:pic>
          <p:nvPicPr>
            <p:cNvPr id="5" name="Picture 4" descr="SPI1_GATA.png"/>
            <p:cNvPicPr>
              <a:picLocks noChangeAspect="1"/>
            </p:cNvPicPr>
            <p:nvPr/>
          </p:nvPicPr>
          <p:blipFill rotWithShape="1">
            <a:blip r:embed="rId4">
              <a:extLst>
                <a:ext uri="{28A0092B-C50C-407E-A947-70E740481C1C}">
                  <a14:useLocalDpi xmlns:a14="http://schemas.microsoft.com/office/drawing/2010/main" val="0"/>
                </a:ext>
              </a:extLst>
            </a:blip>
            <a:srcRect l="5195" t="13350" r="3005" b="62813"/>
            <a:stretch/>
          </p:blipFill>
          <p:spPr>
            <a:xfrm>
              <a:off x="557163" y="5277123"/>
              <a:ext cx="8150562" cy="1104985"/>
            </a:xfrm>
            <a:prstGeom prst="rect">
              <a:avLst/>
            </a:prstGeom>
          </p:spPr>
        </p:pic>
        <p:sp>
          <p:nvSpPr>
            <p:cNvPr id="3" name="Rectangle 2"/>
            <p:cNvSpPr/>
            <p:nvPr/>
          </p:nvSpPr>
          <p:spPr>
            <a:xfrm>
              <a:off x="392545" y="5865090"/>
              <a:ext cx="7077364" cy="496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954819" y="5740398"/>
              <a:ext cx="1189182" cy="6211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Down Arrow 10"/>
          <p:cNvSpPr/>
          <p:nvPr/>
        </p:nvSpPr>
        <p:spPr>
          <a:xfrm>
            <a:off x="4225711" y="5018462"/>
            <a:ext cx="494498" cy="6293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44957" y="5474028"/>
            <a:ext cx="1376048" cy="492443"/>
          </a:xfrm>
          <a:prstGeom prst="rect">
            <a:avLst/>
          </a:prstGeom>
          <a:noFill/>
        </p:spPr>
        <p:txBody>
          <a:bodyPr wrap="square" rtlCol="0">
            <a:spAutoFit/>
          </a:bodyPr>
          <a:lstStyle/>
          <a:p>
            <a:r>
              <a:rPr lang="en-US" sz="2600" dirty="0" smtClean="0"/>
              <a:t>Output</a:t>
            </a:r>
            <a:endParaRPr lang="en-US" sz="2600" dirty="0"/>
          </a:p>
        </p:txBody>
      </p:sp>
    </p:spTree>
    <p:extLst>
      <p:ext uri="{BB962C8B-B14F-4D97-AF65-F5344CB8AC3E}">
        <p14:creationId xmlns:p14="http://schemas.microsoft.com/office/powerpoint/2010/main" val="2235443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6727" b="11877"/>
          <a:stretch/>
        </p:blipFill>
        <p:spPr>
          <a:xfrm>
            <a:off x="4112396" y="2228278"/>
            <a:ext cx="1488096" cy="348673"/>
          </a:xfrm>
          <a:prstGeom prst="rect">
            <a:avLst/>
          </a:prstGeom>
        </p:spPr>
      </p:pic>
      <p:pic>
        <p:nvPicPr>
          <p:cNvPr id="4" name="Picture 3"/>
          <p:cNvPicPr>
            <a:picLocks noChangeAspect="1"/>
          </p:cNvPicPr>
          <p:nvPr/>
        </p:nvPicPr>
        <p:blipFill>
          <a:blip r:embed="rId3"/>
          <a:stretch>
            <a:fillRect/>
          </a:stretch>
        </p:blipFill>
        <p:spPr>
          <a:xfrm>
            <a:off x="4577773" y="1672938"/>
            <a:ext cx="1680609" cy="416791"/>
          </a:xfrm>
          <a:prstGeom prst="rect">
            <a:avLst/>
          </a:prstGeom>
        </p:spPr>
      </p:pic>
      <p:sp>
        <p:nvSpPr>
          <p:cNvPr id="10" name="Title 1"/>
          <p:cNvSpPr>
            <a:spLocks noGrp="1"/>
          </p:cNvSpPr>
          <p:nvPr>
            <p:ph type="title"/>
          </p:nvPr>
        </p:nvSpPr>
        <p:spPr>
          <a:xfrm>
            <a:off x="457200" y="117306"/>
            <a:ext cx="8229600" cy="1143000"/>
          </a:xfrm>
        </p:spPr>
        <p:txBody>
          <a:bodyPr>
            <a:normAutofit fontScale="90000"/>
          </a:bodyPr>
          <a:lstStyle/>
          <a:p>
            <a:r>
              <a:rPr lang="en-US" dirty="0" err="1" smtClean="0"/>
              <a:t>DeepLIFT</a:t>
            </a:r>
            <a:r>
              <a:rPr lang="en-US" dirty="0" smtClean="0"/>
              <a:t> captures essential features that gradients miss</a:t>
            </a:r>
            <a:endParaRPr lang="en-US" dirty="0"/>
          </a:p>
        </p:txBody>
      </p:sp>
      <p:sp>
        <p:nvSpPr>
          <p:cNvPr id="2" name="TextBox 1"/>
          <p:cNvSpPr txBox="1"/>
          <p:nvPr/>
        </p:nvSpPr>
        <p:spPr>
          <a:xfrm>
            <a:off x="0" y="1685636"/>
            <a:ext cx="4616693" cy="369332"/>
          </a:xfrm>
          <a:prstGeom prst="rect">
            <a:avLst/>
          </a:prstGeom>
          <a:noFill/>
        </p:spPr>
        <p:txBody>
          <a:bodyPr wrap="none" rtlCol="0">
            <a:spAutoFit/>
          </a:bodyPr>
          <a:lstStyle/>
          <a:p>
            <a:r>
              <a:rPr lang="en-US" dirty="0" smtClean="0"/>
              <a:t>Simulation: random background sequence with</a:t>
            </a:r>
            <a:endParaRPr lang="en-US" dirty="0"/>
          </a:p>
        </p:txBody>
      </p:sp>
      <p:pic>
        <p:nvPicPr>
          <p:cNvPr id="13" name="Picture 12"/>
          <p:cNvPicPr>
            <a:picLocks noChangeAspect="1"/>
          </p:cNvPicPr>
          <p:nvPr/>
        </p:nvPicPr>
        <p:blipFill rotWithShape="1">
          <a:blip r:embed="rId2"/>
          <a:srcRect l="6727" b="11877"/>
          <a:stretch/>
        </p:blipFill>
        <p:spPr>
          <a:xfrm>
            <a:off x="6846344" y="1625690"/>
            <a:ext cx="1881911" cy="440947"/>
          </a:xfrm>
          <a:prstGeom prst="rect">
            <a:avLst/>
          </a:prstGeom>
        </p:spPr>
      </p:pic>
      <p:sp>
        <p:nvSpPr>
          <p:cNvPr id="14" name="TextBox 13"/>
          <p:cNvSpPr txBox="1"/>
          <p:nvPr/>
        </p:nvSpPr>
        <p:spPr>
          <a:xfrm>
            <a:off x="6271396" y="1630219"/>
            <a:ext cx="829148" cy="369332"/>
          </a:xfrm>
          <a:prstGeom prst="rect">
            <a:avLst/>
          </a:prstGeom>
          <a:noFill/>
        </p:spPr>
        <p:txBody>
          <a:bodyPr wrap="none" rtlCol="0">
            <a:spAutoFit/>
          </a:bodyPr>
          <a:lstStyle/>
          <a:p>
            <a:r>
              <a:rPr lang="en-US" dirty="0" smtClean="0"/>
              <a:t>and/or</a:t>
            </a:r>
            <a:endParaRPr lang="en-US" dirty="0"/>
          </a:p>
        </p:txBody>
      </p:sp>
      <p:sp>
        <p:nvSpPr>
          <p:cNvPr id="16" name="TextBox 15"/>
          <p:cNvSpPr txBox="1"/>
          <p:nvPr/>
        </p:nvSpPr>
        <p:spPr>
          <a:xfrm>
            <a:off x="715818" y="2239821"/>
            <a:ext cx="1899904" cy="369332"/>
          </a:xfrm>
          <a:prstGeom prst="rect">
            <a:avLst/>
          </a:prstGeom>
          <a:noFill/>
        </p:spPr>
        <p:txBody>
          <a:bodyPr wrap="none" rtlCol="0">
            <a:spAutoFit/>
          </a:bodyPr>
          <a:lstStyle/>
          <a:p>
            <a:r>
              <a:rPr lang="en-US" dirty="0" smtClean="0"/>
              <a:t>Positive set: BOTH</a:t>
            </a:r>
            <a:endParaRPr lang="en-US" dirty="0"/>
          </a:p>
        </p:txBody>
      </p:sp>
      <p:sp>
        <p:nvSpPr>
          <p:cNvPr id="18" name="TextBox 17"/>
          <p:cNvSpPr txBox="1"/>
          <p:nvPr/>
        </p:nvSpPr>
        <p:spPr>
          <a:xfrm>
            <a:off x="3754604" y="2242129"/>
            <a:ext cx="609249" cy="369332"/>
          </a:xfrm>
          <a:prstGeom prst="rect">
            <a:avLst/>
          </a:prstGeom>
          <a:noFill/>
        </p:spPr>
        <p:txBody>
          <a:bodyPr wrap="none" rtlCol="0">
            <a:spAutoFit/>
          </a:bodyPr>
          <a:lstStyle/>
          <a:p>
            <a:r>
              <a:rPr lang="en-US" dirty="0" smtClean="0"/>
              <a:t>AND</a:t>
            </a:r>
            <a:endParaRPr lang="en-US" dirty="0"/>
          </a:p>
        </p:txBody>
      </p:sp>
      <p:pic>
        <p:nvPicPr>
          <p:cNvPr id="21" name="Picture 20"/>
          <p:cNvPicPr>
            <a:picLocks noChangeAspect="1"/>
          </p:cNvPicPr>
          <p:nvPr/>
        </p:nvPicPr>
        <p:blipFill>
          <a:blip r:embed="rId3"/>
          <a:stretch>
            <a:fillRect/>
          </a:stretch>
        </p:blipFill>
        <p:spPr>
          <a:xfrm>
            <a:off x="2571192" y="2287155"/>
            <a:ext cx="1205758" cy="299028"/>
          </a:xfrm>
          <a:prstGeom prst="rect">
            <a:avLst/>
          </a:prstGeom>
        </p:spPr>
      </p:pic>
      <p:grpSp>
        <p:nvGrpSpPr>
          <p:cNvPr id="26" name="Group 25"/>
          <p:cNvGrpSpPr/>
          <p:nvPr/>
        </p:nvGrpSpPr>
        <p:grpSpPr>
          <a:xfrm>
            <a:off x="1270000" y="2701636"/>
            <a:ext cx="6303817" cy="4064000"/>
            <a:chOff x="1627908" y="2955636"/>
            <a:chExt cx="5945909" cy="3810000"/>
          </a:xfrm>
        </p:grpSpPr>
        <p:grpSp>
          <p:nvGrpSpPr>
            <p:cNvPr id="17" name="Group 16"/>
            <p:cNvGrpSpPr/>
            <p:nvPr/>
          </p:nvGrpSpPr>
          <p:grpSpPr>
            <a:xfrm>
              <a:off x="1627908" y="2955636"/>
              <a:ext cx="5945909" cy="3810000"/>
              <a:chOff x="3590636" y="3209636"/>
              <a:chExt cx="2297546" cy="1700470"/>
            </a:xfrm>
          </p:grpSpPr>
          <p:pic>
            <p:nvPicPr>
              <p:cNvPr id="3" name="Picture 2"/>
              <p:cNvPicPr>
                <a:picLocks noChangeAspect="1"/>
              </p:cNvPicPr>
              <p:nvPr/>
            </p:nvPicPr>
            <p:blipFill rotWithShape="1">
              <a:blip r:embed="rId4"/>
              <a:srcRect l="39394" t="2102" r="35606"/>
              <a:stretch/>
            </p:blipFill>
            <p:spPr>
              <a:xfrm>
                <a:off x="3602182" y="3209636"/>
                <a:ext cx="2286000" cy="429974"/>
              </a:xfrm>
              <a:prstGeom prst="rect">
                <a:avLst/>
              </a:prstGeom>
            </p:spPr>
          </p:pic>
          <p:pic>
            <p:nvPicPr>
              <p:cNvPr id="11" name="Picture 10"/>
              <p:cNvPicPr>
                <a:picLocks noChangeAspect="1"/>
              </p:cNvPicPr>
              <p:nvPr/>
            </p:nvPicPr>
            <p:blipFill rotWithShape="1">
              <a:blip r:embed="rId5"/>
              <a:srcRect l="39394" t="4730" r="35606"/>
              <a:stretch/>
            </p:blipFill>
            <p:spPr>
              <a:xfrm>
                <a:off x="3602182" y="3648363"/>
                <a:ext cx="2286000" cy="418957"/>
              </a:xfrm>
              <a:prstGeom prst="rect">
                <a:avLst/>
              </a:prstGeom>
            </p:spPr>
          </p:pic>
          <p:pic>
            <p:nvPicPr>
              <p:cNvPr id="12" name="Picture 11"/>
              <p:cNvPicPr>
                <a:picLocks noChangeAspect="1"/>
              </p:cNvPicPr>
              <p:nvPr/>
            </p:nvPicPr>
            <p:blipFill rotWithShape="1">
              <a:blip r:embed="rId6"/>
              <a:srcRect l="39267" t="4735" r="35606"/>
              <a:stretch/>
            </p:blipFill>
            <p:spPr>
              <a:xfrm>
                <a:off x="3590636" y="4087091"/>
                <a:ext cx="2297546" cy="418861"/>
              </a:xfrm>
              <a:prstGeom prst="rect">
                <a:avLst/>
              </a:prstGeom>
            </p:spPr>
          </p:pic>
          <p:pic>
            <p:nvPicPr>
              <p:cNvPr id="15" name="Picture 14"/>
              <p:cNvPicPr>
                <a:picLocks noChangeAspect="1"/>
              </p:cNvPicPr>
              <p:nvPr/>
            </p:nvPicPr>
            <p:blipFill rotWithShape="1">
              <a:blip r:embed="rId7"/>
              <a:srcRect l="39267" t="4737" r="35606" b="1"/>
              <a:stretch/>
            </p:blipFill>
            <p:spPr>
              <a:xfrm>
                <a:off x="3590636" y="4491182"/>
                <a:ext cx="2297546" cy="418924"/>
              </a:xfrm>
              <a:prstGeom prst="rect">
                <a:avLst/>
              </a:prstGeom>
            </p:spPr>
          </p:pic>
        </p:grpSp>
        <p:sp>
          <p:nvSpPr>
            <p:cNvPr id="22" name="TextBox 21"/>
            <p:cNvSpPr txBox="1"/>
            <p:nvPr/>
          </p:nvSpPr>
          <p:spPr>
            <a:xfrm>
              <a:off x="4306454" y="3140361"/>
              <a:ext cx="1342322" cy="369332"/>
            </a:xfrm>
            <a:prstGeom prst="rect">
              <a:avLst/>
            </a:prstGeom>
            <a:noFill/>
          </p:spPr>
          <p:txBody>
            <a:bodyPr wrap="none" rtlCol="0">
              <a:spAutoFit/>
            </a:bodyPr>
            <a:lstStyle/>
            <a:p>
              <a:r>
                <a:rPr lang="en-US" dirty="0" err="1" smtClean="0"/>
                <a:t>Deconv</a:t>
              </a:r>
              <a:r>
                <a:rPr lang="en-US" dirty="0" smtClean="0"/>
                <a:t> nets</a:t>
              </a:r>
              <a:endParaRPr lang="en-US" dirty="0"/>
            </a:p>
          </p:txBody>
        </p:sp>
        <p:sp>
          <p:nvSpPr>
            <p:cNvPr id="23" name="TextBox 22"/>
            <p:cNvSpPr txBox="1"/>
            <p:nvPr/>
          </p:nvSpPr>
          <p:spPr>
            <a:xfrm>
              <a:off x="4308763" y="4066305"/>
              <a:ext cx="1793279" cy="369332"/>
            </a:xfrm>
            <a:prstGeom prst="rect">
              <a:avLst/>
            </a:prstGeom>
            <a:noFill/>
          </p:spPr>
          <p:txBody>
            <a:bodyPr wrap="none" rtlCol="0">
              <a:spAutoFit/>
            </a:bodyPr>
            <a:lstStyle/>
            <a:p>
              <a:r>
                <a:rPr lang="en-US" dirty="0" smtClean="0"/>
                <a:t>Guided </a:t>
              </a:r>
              <a:r>
                <a:rPr lang="en-US" dirty="0" err="1" smtClean="0"/>
                <a:t>backprop</a:t>
              </a:r>
              <a:endParaRPr lang="en-US" dirty="0"/>
            </a:p>
          </p:txBody>
        </p:sp>
        <p:sp>
          <p:nvSpPr>
            <p:cNvPr id="24" name="TextBox 23"/>
            <p:cNvSpPr txBox="1"/>
            <p:nvPr/>
          </p:nvSpPr>
          <p:spPr>
            <a:xfrm>
              <a:off x="4334162" y="4992255"/>
              <a:ext cx="1099317" cy="369332"/>
            </a:xfrm>
            <a:prstGeom prst="rect">
              <a:avLst/>
            </a:prstGeom>
            <a:noFill/>
          </p:spPr>
          <p:txBody>
            <a:bodyPr wrap="none" rtlCol="0">
              <a:spAutoFit/>
            </a:bodyPr>
            <a:lstStyle/>
            <a:p>
              <a:r>
                <a:rPr lang="en-US" dirty="0" smtClean="0"/>
                <a:t>Gradients</a:t>
              </a:r>
              <a:endParaRPr lang="en-US" dirty="0"/>
            </a:p>
          </p:txBody>
        </p:sp>
        <p:sp>
          <p:nvSpPr>
            <p:cNvPr id="25" name="TextBox 24"/>
            <p:cNvSpPr txBox="1"/>
            <p:nvPr/>
          </p:nvSpPr>
          <p:spPr>
            <a:xfrm>
              <a:off x="4348022" y="5999017"/>
              <a:ext cx="1056700" cy="369332"/>
            </a:xfrm>
            <a:prstGeom prst="rect">
              <a:avLst/>
            </a:prstGeom>
            <a:noFill/>
          </p:spPr>
          <p:txBody>
            <a:bodyPr wrap="none" rtlCol="0">
              <a:spAutoFit/>
            </a:bodyPr>
            <a:lstStyle/>
            <a:p>
              <a:r>
                <a:rPr lang="en-US" dirty="0" smtClean="0"/>
                <a:t>DeepLIFT</a:t>
              </a:r>
              <a:endParaRPr lang="en-US" dirty="0"/>
            </a:p>
          </p:txBody>
        </p:sp>
      </p:grpSp>
      <p:grpSp>
        <p:nvGrpSpPr>
          <p:cNvPr id="7" name="Group 6"/>
          <p:cNvGrpSpPr/>
          <p:nvPr/>
        </p:nvGrpSpPr>
        <p:grpSpPr>
          <a:xfrm>
            <a:off x="2451100" y="3530600"/>
            <a:ext cx="4597400" cy="2984500"/>
            <a:chOff x="2451100" y="3530600"/>
            <a:chExt cx="4597400" cy="2984500"/>
          </a:xfrm>
        </p:grpSpPr>
        <p:cxnSp>
          <p:nvCxnSpPr>
            <p:cNvPr id="6" name="Straight Connector 5"/>
            <p:cNvCxnSpPr/>
            <p:nvPr/>
          </p:nvCxnSpPr>
          <p:spPr>
            <a:xfrm>
              <a:off x="2451100" y="45212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51100" y="35306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451100" y="54356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451100" y="65151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032500" y="45212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032500" y="35306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32500" y="5435600"/>
              <a:ext cx="101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032500" y="6515100"/>
              <a:ext cx="1016000"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7216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Deep neural networks (DNNs) for image classification</a:t>
            </a:r>
            <a:endParaRPr lang="en-US" b="1" dirty="0"/>
          </a:p>
        </p:txBody>
      </p:sp>
      <p:pic>
        <p:nvPicPr>
          <p:cNvPr id="6146" name="Picture 2"/>
          <p:cNvPicPr>
            <a:picLocks noChangeAspect="1" noChangeArrowheads="1"/>
          </p:cNvPicPr>
          <p:nvPr/>
        </p:nvPicPr>
        <p:blipFill>
          <a:blip r:embed="rId3" cstate="print"/>
          <a:srcRect/>
          <a:stretch>
            <a:fillRect/>
          </a:stretch>
        </p:blipFill>
        <p:spPr bwMode="auto">
          <a:xfrm>
            <a:off x="5181602" y="2057400"/>
            <a:ext cx="3550525" cy="3581400"/>
          </a:xfrm>
          <a:prstGeom prst="rect">
            <a:avLst/>
          </a:prstGeom>
          <a:noFill/>
          <a:ln w="9525">
            <a:noFill/>
            <a:miter lim="800000"/>
            <a:headEnd/>
            <a:tailEnd/>
          </a:ln>
        </p:spPr>
      </p:pic>
      <p:sp>
        <p:nvSpPr>
          <p:cNvPr id="15" name="TextBox 14"/>
          <p:cNvSpPr txBox="1"/>
          <p:nvPr/>
        </p:nvSpPr>
        <p:spPr>
          <a:xfrm>
            <a:off x="6808004" y="6006971"/>
            <a:ext cx="2346624" cy="381000"/>
          </a:xfrm>
          <a:prstGeom prst="rect">
            <a:avLst/>
          </a:prstGeom>
          <a:noFill/>
        </p:spPr>
        <p:txBody>
          <a:bodyPr wrap="square" rtlCol="0">
            <a:spAutoFit/>
          </a:bodyPr>
          <a:lstStyle/>
          <a:p>
            <a:r>
              <a:rPr lang="en-US" dirty="0"/>
              <a:t>Lee et. al</a:t>
            </a:r>
            <a:r>
              <a:rPr lang="en-US" dirty="0" smtClean="0"/>
              <a:t>. (2009), ICML</a:t>
            </a:r>
            <a:endParaRPr lang="en-US" dirty="0"/>
          </a:p>
        </p:txBody>
      </p:sp>
      <p:sp>
        <p:nvSpPr>
          <p:cNvPr id="194" name="TextBox 193"/>
          <p:cNvSpPr txBox="1"/>
          <p:nvPr/>
        </p:nvSpPr>
        <p:spPr>
          <a:xfrm>
            <a:off x="2667428" y="1819629"/>
            <a:ext cx="2344053" cy="707886"/>
          </a:xfrm>
          <a:prstGeom prst="rect">
            <a:avLst/>
          </a:prstGeom>
          <a:noFill/>
        </p:spPr>
        <p:txBody>
          <a:bodyPr wrap="square" rtlCol="0">
            <a:spAutoFit/>
          </a:bodyPr>
          <a:lstStyle/>
          <a:p>
            <a:r>
              <a:rPr lang="en-US" sz="2000" dirty="0" smtClean="0"/>
              <a:t>Output label: </a:t>
            </a:r>
            <a:r>
              <a:rPr lang="en-US" sz="2000" b="1" dirty="0" smtClean="0"/>
              <a:t>Trump? Or Sanders?</a:t>
            </a:r>
            <a:endParaRPr lang="en-US" sz="2000" b="1" dirty="0"/>
          </a:p>
        </p:txBody>
      </p:sp>
      <p:sp>
        <p:nvSpPr>
          <p:cNvPr id="28" name="Oval 27"/>
          <p:cNvSpPr/>
          <p:nvPr/>
        </p:nvSpPr>
        <p:spPr>
          <a:xfrm>
            <a:off x="969335" y="350752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1977" y="350752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419794" y="350752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954619" y="3507529"/>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345270" y="350752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760036" y="3379935"/>
            <a:ext cx="585234" cy="523220"/>
          </a:xfrm>
          <a:prstGeom prst="rect">
            <a:avLst/>
          </a:prstGeom>
          <a:noFill/>
        </p:spPr>
        <p:txBody>
          <a:bodyPr wrap="square" rtlCol="0">
            <a:spAutoFit/>
          </a:bodyPr>
          <a:lstStyle/>
          <a:p>
            <a:pPr algn="ctr"/>
            <a:r>
              <a:rPr lang="en-US" sz="2800" b="1" dirty="0" smtClean="0"/>
              <a:t>…</a:t>
            </a:r>
            <a:endParaRPr lang="en-US" b="1" dirty="0"/>
          </a:p>
        </p:txBody>
      </p:sp>
      <p:sp>
        <p:nvSpPr>
          <p:cNvPr id="35" name="Oval 34"/>
          <p:cNvSpPr/>
          <p:nvPr/>
        </p:nvSpPr>
        <p:spPr>
          <a:xfrm>
            <a:off x="984604" y="267697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77246" y="2676975"/>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5063" y="267697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969888" y="267697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360539" y="2676975"/>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775305" y="2549381"/>
            <a:ext cx="585234" cy="523220"/>
          </a:xfrm>
          <a:prstGeom prst="rect">
            <a:avLst/>
          </a:prstGeom>
          <a:noFill/>
        </p:spPr>
        <p:txBody>
          <a:bodyPr wrap="square" rtlCol="0">
            <a:spAutoFit/>
          </a:bodyPr>
          <a:lstStyle/>
          <a:p>
            <a:pPr algn="ctr"/>
            <a:r>
              <a:rPr lang="en-US" sz="2800" b="1" dirty="0" smtClean="0"/>
              <a:t>…</a:t>
            </a:r>
            <a:endParaRPr lang="en-US" b="1" dirty="0"/>
          </a:p>
        </p:txBody>
      </p:sp>
      <p:sp>
        <p:nvSpPr>
          <p:cNvPr id="41" name="Oval 40"/>
          <p:cNvSpPr/>
          <p:nvPr/>
        </p:nvSpPr>
        <p:spPr>
          <a:xfrm>
            <a:off x="2094821" y="1908698"/>
            <a:ext cx="340242" cy="34024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35" idx="0"/>
            <a:endCxn id="41" idx="4"/>
          </p:cNvCxnSpPr>
          <p:nvPr/>
        </p:nvCxnSpPr>
        <p:spPr>
          <a:xfrm flipV="1">
            <a:off x="1154725" y="2248940"/>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0"/>
            <a:endCxn id="41" idx="4"/>
          </p:cNvCxnSpPr>
          <p:nvPr/>
        </p:nvCxnSpPr>
        <p:spPr>
          <a:xfrm flipV="1">
            <a:off x="1647367" y="2248940"/>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0"/>
            <a:endCxn id="41" idx="4"/>
          </p:cNvCxnSpPr>
          <p:nvPr/>
        </p:nvCxnSpPr>
        <p:spPr>
          <a:xfrm flipV="1">
            <a:off x="2140009" y="2248940"/>
            <a:ext cx="124933"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7" idx="0"/>
            <a:endCxn id="41" idx="4"/>
          </p:cNvCxnSpPr>
          <p:nvPr/>
        </p:nvCxnSpPr>
        <p:spPr>
          <a:xfrm flipH="1" flipV="1">
            <a:off x="2264942" y="2248940"/>
            <a:ext cx="340242"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9" idx="0"/>
            <a:endCxn id="41" idx="4"/>
          </p:cNvCxnSpPr>
          <p:nvPr/>
        </p:nvCxnSpPr>
        <p:spPr>
          <a:xfrm flipH="1" flipV="1">
            <a:off x="2264942" y="2248940"/>
            <a:ext cx="1265718"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8" idx="0"/>
            <a:endCxn id="35" idx="4"/>
          </p:cNvCxnSpPr>
          <p:nvPr/>
        </p:nvCxnSpPr>
        <p:spPr>
          <a:xfrm flipV="1">
            <a:off x="1139456" y="301721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0"/>
            <a:endCxn id="36" idx="4"/>
          </p:cNvCxnSpPr>
          <p:nvPr/>
        </p:nvCxnSpPr>
        <p:spPr>
          <a:xfrm flipV="1">
            <a:off x="1139456" y="301721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38" idx="4"/>
          </p:cNvCxnSpPr>
          <p:nvPr/>
        </p:nvCxnSpPr>
        <p:spPr>
          <a:xfrm flipV="1">
            <a:off x="1139456" y="3017217"/>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8" idx="0"/>
            <a:endCxn id="37" idx="4"/>
          </p:cNvCxnSpPr>
          <p:nvPr/>
        </p:nvCxnSpPr>
        <p:spPr>
          <a:xfrm flipV="1">
            <a:off x="1139456" y="3017217"/>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8" idx="0"/>
            <a:endCxn id="39" idx="4"/>
          </p:cNvCxnSpPr>
          <p:nvPr/>
        </p:nvCxnSpPr>
        <p:spPr>
          <a:xfrm flipV="1">
            <a:off x="1139456" y="3017217"/>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a:endCxn id="39" idx="4"/>
          </p:cNvCxnSpPr>
          <p:nvPr/>
        </p:nvCxnSpPr>
        <p:spPr>
          <a:xfrm flipV="1">
            <a:off x="3515391" y="301721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a:endCxn id="37" idx="4"/>
          </p:cNvCxnSpPr>
          <p:nvPr/>
        </p:nvCxnSpPr>
        <p:spPr>
          <a:xfrm flipH="1" flipV="1">
            <a:off x="2605184" y="3017217"/>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a:endCxn id="38" idx="4"/>
          </p:cNvCxnSpPr>
          <p:nvPr/>
        </p:nvCxnSpPr>
        <p:spPr>
          <a:xfrm flipH="1" flipV="1">
            <a:off x="2140009" y="3017217"/>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a:endCxn id="36" idx="4"/>
          </p:cNvCxnSpPr>
          <p:nvPr/>
        </p:nvCxnSpPr>
        <p:spPr>
          <a:xfrm flipH="1" flipV="1">
            <a:off x="1647367" y="3017217"/>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a:endCxn id="35" idx="4"/>
          </p:cNvCxnSpPr>
          <p:nvPr/>
        </p:nvCxnSpPr>
        <p:spPr>
          <a:xfrm flipH="1" flipV="1">
            <a:off x="1154725" y="3017217"/>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30" idx="0"/>
            <a:endCxn id="37" idx="4"/>
          </p:cNvCxnSpPr>
          <p:nvPr/>
        </p:nvCxnSpPr>
        <p:spPr>
          <a:xfrm flipV="1">
            <a:off x="2589915" y="301721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0" idx="0"/>
            <a:endCxn id="39" idx="4"/>
          </p:cNvCxnSpPr>
          <p:nvPr/>
        </p:nvCxnSpPr>
        <p:spPr>
          <a:xfrm flipV="1">
            <a:off x="2589915" y="3017217"/>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0" idx="0"/>
            <a:endCxn id="38" idx="4"/>
          </p:cNvCxnSpPr>
          <p:nvPr/>
        </p:nvCxnSpPr>
        <p:spPr>
          <a:xfrm flipH="1" flipV="1">
            <a:off x="2140009" y="3017217"/>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0" idx="0"/>
            <a:endCxn id="36" idx="4"/>
          </p:cNvCxnSpPr>
          <p:nvPr/>
        </p:nvCxnSpPr>
        <p:spPr>
          <a:xfrm flipH="1" flipV="1">
            <a:off x="1647367" y="3017217"/>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0" idx="0"/>
            <a:endCxn id="35" idx="4"/>
          </p:cNvCxnSpPr>
          <p:nvPr/>
        </p:nvCxnSpPr>
        <p:spPr>
          <a:xfrm flipH="1" flipV="1">
            <a:off x="1154725" y="3017217"/>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31" idx="0"/>
            <a:endCxn id="35" idx="4"/>
          </p:cNvCxnSpPr>
          <p:nvPr/>
        </p:nvCxnSpPr>
        <p:spPr>
          <a:xfrm flipH="1" flipV="1">
            <a:off x="1154725" y="3017217"/>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31" idx="0"/>
            <a:endCxn id="36" idx="4"/>
          </p:cNvCxnSpPr>
          <p:nvPr/>
        </p:nvCxnSpPr>
        <p:spPr>
          <a:xfrm flipH="1" flipV="1">
            <a:off x="1647367" y="301721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31" idx="0"/>
            <a:endCxn id="38" idx="4"/>
          </p:cNvCxnSpPr>
          <p:nvPr/>
        </p:nvCxnSpPr>
        <p:spPr>
          <a:xfrm flipV="1">
            <a:off x="2124740" y="301721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0"/>
            <a:endCxn id="37" idx="4"/>
          </p:cNvCxnSpPr>
          <p:nvPr/>
        </p:nvCxnSpPr>
        <p:spPr>
          <a:xfrm flipV="1">
            <a:off x="2124740" y="3017217"/>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31" idx="0"/>
            <a:endCxn id="39" idx="4"/>
          </p:cNvCxnSpPr>
          <p:nvPr/>
        </p:nvCxnSpPr>
        <p:spPr>
          <a:xfrm flipV="1">
            <a:off x="2124740" y="3017217"/>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29" idx="0"/>
            <a:endCxn id="36" idx="4"/>
          </p:cNvCxnSpPr>
          <p:nvPr/>
        </p:nvCxnSpPr>
        <p:spPr>
          <a:xfrm flipV="1">
            <a:off x="1632098" y="301721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9" idx="0"/>
            <a:endCxn id="38" idx="4"/>
          </p:cNvCxnSpPr>
          <p:nvPr/>
        </p:nvCxnSpPr>
        <p:spPr>
          <a:xfrm flipV="1">
            <a:off x="1632098" y="301721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29" idx="0"/>
            <a:endCxn id="35" idx="4"/>
          </p:cNvCxnSpPr>
          <p:nvPr/>
        </p:nvCxnSpPr>
        <p:spPr>
          <a:xfrm flipH="1" flipV="1">
            <a:off x="1154725" y="301721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29" idx="0"/>
            <a:endCxn id="37" idx="4"/>
          </p:cNvCxnSpPr>
          <p:nvPr/>
        </p:nvCxnSpPr>
        <p:spPr>
          <a:xfrm flipV="1">
            <a:off x="1632098" y="3017217"/>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29" idx="0"/>
            <a:endCxn id="39" idx="4"/>
          </p:cNvCxnSpPr>
          <p:nvPr/>
        </p:nvCxnSpPr>
        <p:spPr>
          <a:xfrm flipV="1">
            <a:off x="1632098" y="3017217"/>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951614" y="436167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444256" y="4361671"/>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402073" y="4361671"/>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936898" y="436167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327549" y="436167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2742315" y="4234077"/>
            <a:ext cx="585234" cy="523220"/>
          </a:xfrm>
          <a:prstGeom prst="rect">
            <a:avLst/>
          </a:prstGeom>
          <a:noFill/>
        </p:spPr>
        <p:txBody>
          <a:bodyPr wrap="square" rtlCol="0">
            <a:spAutoFit/>
          </a:bodyPr>
          <a:lstStyle/>
          <a:p>
            <a:pPr algn="ctr"/>
            <a:r>
              <a:rPr lang="en-US" sz="2800" b="1" dirty="0" smtClean="0"/>
              <a:t>…</a:t>
            </a:r>
            <a:endParaRPr lang="en-US" b="1" dirty="0"/>
          </a:p>
        </p:txBody>
      </p:sp>
      <p:cxnSp>
        <p:nvCxnSpPr>
          <p:cNvPr id="136" name="Straight Arrow Connector 135"/>
          <p:cNvCxnSpPr>
            <a:stCxn id="130" idx="0"/>
          </p:cNvCxnSpPr>
          <p:nvPr/>
        </p:nvCxnSpPr>
        <p:spPr>
          <a:xfrm flipV="1">
            <a:off x="1121735" y="387135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30" idx="0"/>
          </p:cNvCxnSpPr>
          <p:nvPr/>
        </p:nvCxnSpPr>
        <p:spPr>
          <a:xfrm flipV="1">
            <a:off x="1121735" y="3871359"/>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30" idx="0"/>
          </p:cNvCxnSpPr>
          <p:nvPr/>
        </p:nvCxnSpPr>
        <p:spPr>
          <a:xfrm flipV="1">
            <a:off x="1121735" y="3871359"/>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30" idx="0"/>
          </p:cNvCxnSpPr>
          <p:nvPr/>
        </p:nvCxnSpPr>
        <p:spPr>
          <a:xfrm flipV="1">
            <a:off x="1121735" y="3871359"/>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0" idx="0"/>
          </p:cNvCxnSpPr>
          <p:nvPr/>
        </p:nvCxnSpPr>
        <p:spPr>
          <a:xfrm flipV="1">
            <a:off x="1121735" y="3871359"/>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34" idx="0"/>
          </p:cNvCxnSpPr>
          <p:nvPr/>
        </p:nvCxnSpPr>
        <p:spPr>
          <a:xfrm flipV="1">
            <a:off x="3497670" y="387135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34" idx="0"/>
          </p:cNvCxnSpPr>
          <p:nvPr/>
        </p:nvCxnSpPr>
        <p:spPr>
          <a:xfrm flipH="1" flipV="1">
            <a:off x="2587463" y="3871359"/>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34" idx="0"/>
          </p:cNvCxnSpPr>
          <p:nvPr/>
        </p:nvCxnSpPr>
        <p:spPr>
          <a:xfrm flipH="1" flipV="1">
            <a:off x="2122288" y="3871359"/>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34" idx="0"/>
          </p:cNvCxnSpPr>
          <p:nvPr/>
        </p:nvCxnSpPr>
        <p:spPr>
          <a:xfrm flipH="1" flipV="1">
            <a:off x="1629646" y="3871359"/>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34" idx="0"/>
          </p:cNvCxnSpPr>
          <p:nvPr/>
        </p:nvCxnSpPr>
        <p:spPr>
          <a:xfrm flipH="1" flipV="1">
            <a:off x="1137004" y="3871359"/>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32" idx="0"/>
          </p:cNvCxnSpPr>
          <p:nvPr/>
        </p:nvCxnSpPr>
        <p:spPr>
          <a:xfrm flipV="1">
            <a:off x="2572194" y="387135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32" idx="0"/>
          </p:cNvCxnSpPr>
          <p:nvPr/>
        </p:nvCxnSpPr>
        <p:spPr>
          <a:xfrm flipV="1">
            <a:off x="2572194" y="3871359"/>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32" idx="0"/>
          </p:cNvCxnSpPr>
          <p:nvPr/>
        </p:nvCxnSpPr>
        <p:spPr>
          <a:xfrm flipH="1" flipV="1">
            <a:off x="2122288" y="3871359"/>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2" idx="0"/>
          </p:cNvCxnSpPr>
          <p:nvPr/>
        </p:nvCxnSpPr>
        <p:spPr>
          <a:xfrm flipH="1" flipV="1">
            <a:off x="1629646" y="3871359"/>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32" idx="0"/>
          </p:cNvCxnSpPr>
          <p:nvPr/>
        </p:nvCxnSpPr>
        <p:spPr>
          <a:xfrm flipH="1" flipV="1">
            <a:off x="1137004" y="3871359"/>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33" idx="0"/>
          </p:cNvCxnSpPr>
          <p:nvPr/>
        </p:nvCxnSpPr>
        <p:spPr>
          <a:xfrm flipH="1" flipV="1">
            <a:off x="1137004" y="3871359"/>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33" idx="0"/>
          </p:cNvCxnSpPr>
          <p:nvPr/>
        </p:nvCxnSpPr>
        <p:spPr>
          <a:xfrm flipH="1" flipV="1">
            <a:off x="1629646" y="3871359"/>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33" idx="0"/>
          </p:cNvCxnSpPr>
          <p:nvPr/>
        </p:nvCxnSpPr>
        <p:spPr>
          <a:xfrm flipV="1">
            <a:off x="2107019" y="387135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33" idx="0"/>
          </p:cNvCxnSpPr>
          <p:nvPr/>
        </p:nvCxnSpPr>
        <p:spPr>
          <a:xfrm flipV="1">
            <a:off x="2107019" y="3871359"/>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33" idx="0"/>
          </p:cNvCxnSpPr>
          <p:nvPr/>
        </p:nvCxnSpPr>
        <p:spPr>
          <a:xfrm flipV="1">
            <a:off x="2107019" y="3871359"/>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31" idx="0"/>
          </p:cNvCxnSpPr>
          <p:nvPr/>
        </p:nvCxnSpPr>
        <p:spPr>
          <a:xfrm flipV="1">
            <a:off x="1614377" y="387135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31" idx="0"/>
          </p:cNvCxnSpPr>
          <p:nvPr/>
        </p:nvCxnSpPr>
        <p:spPr>
          <a:xfrm flipV="1">
            <a:off x="1614377" y="3871359"/>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31" idx="0"/>
          </p:cNvCxnSpPr>
          <p:nvPr/>
        </p:nvCxnSpPr>
        <p:spPr>
          <a:xfrm flipH="1" flipV="1">
            <a:off x="1137004" y="3871359"/>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31" idx="0"/>
          </p:cNvCxnSpPr>
          <p:nvPr/>
        </p:nvCxnSpPr>
        <p:spPr>
          <a:xfrm flipV="1">
            <a:off x="1614377" y="3871359"/>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31" idx="0"/>
          </p:cNvCxnSpPr>
          <p:nvPr/>
        </p:nvCxnSpPr>
        <p:spPr>
          <a:xfrm flipV="1">
            <a:off x="1614377" y="3871359"/>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1069030" y="471486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1069030" y="471486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V="1">
            <a:off x="1069030" y="4714867"/>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1069030" y="4714867"/>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1069030" y="4714867"/>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3444965" y="471486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2534758" y="4714867"/>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2069583" y="4714867"/>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1576941" y="4714867"/>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1084299" y="4714867"/>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V="1">
            <a:off x="2519489" y="471486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2519489" y="4714867"/>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2069583" y="4714867"/>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flipV="1">
            <a:off x="1576941" y="4714867"/>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H="1" flipV="1">
            <a:off x="1084299" y="4714867"/>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1084299" y="4714867"/>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1576941" y="471486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V="1">
            <a:off x="2054314" y="471486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V="1">
            <a:off x="2054314" y="4714867"/>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V="1">
            <a:off x="2054314" y="4714867"/>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1561672" y="471486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V="1">
            <a:off x="1561672" y="471486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1084299" y="471486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1561672" y="4714867"/>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1561672" y="4714867"/>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Oval 186"/>
          <p:cNvSpPr/>
          <p:nvPr/>
        </p:nvSpPr>
        <p:spPr>
          <a:xfrm>
            <a:off x="945870" y="518270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1438512" y="518270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2396329" y="518270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1931154" y="518270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3321805" y="518270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p:cNvSpPr txBox="1"/>
          <p:nvPr/>
        </p:nvSpPr>
        <p:spPr>
          <a:xfrm>
            <a:off x="2736571" y="5055109"/>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95" name="TextBox 194"/>
          <p:cNvSpPr txBox="1"/>
          <p:nvPr/>
        </p:nvSpPr>
        <p:spPr>
          <a:xfrm>
            <a:off x="1021154" y="5689787"/>
            <a:ext cx="2548504" cy="400110"/>
          </a:xfrm>
          <a:prstGeom prst="rect">
            <a:avLst/>
          </a:prstGeom>
          <a:noFill/>
        </p:spPr>
        <p:txBody>
          <a:bodyPr wrap="square" rtlCol="0">
            <a:spAutoFit/>
          </a:bodyPr>
          <a:lstStyle/>
          <a:p>
            <a:r>
              <a:rPr lang="en-US" dirty="0" smtClean="0"/>
              <a:t>Input: image </a:t>
            </a:r>
            <a:r>
              <a:rPr lang="en-US" sz="2000" dirty="0" smtClean="0"/>
              <a:t>pixel</a:t>
            </a:r>
            <a:r>
              <a:rPr lang="en-US" dirty="0" smtClean="0"/>
              <a:t> values</a:t>
            </a:r>
            <a:endParaRPr lang="en-US" dirty="0"/>
          </a:p>
        </p:txBody>
      </p:sp>
      <p:sp>
        <p:nvSpPr>
          <p:cNvPr id="3" name="Slide Number Placeholder 2"/>
          <p:cNvSpPr>
            <a:spLocks noGrp="1"/>
          </p:cNvSpPr>
          <p:nvPr>
            <p:ph type="sldNum" sz="quarter" idx="12"/>
          </p:nvPr>
        </p:nvSpPr>
        <p:spPr/>
        <p:txBody>
          <a:bodyPr/>
          <a:lstStyle/>
          <a:p>
            <a:fld id="{9E0A575A-149D-4863-8D7F-D2249EDFCB75}" type="slidenum">
              <a:rPr lang="en-US" smtClean="0"/>
              <a:pPr/>
              <a:t>3</a:t>
            </a:fld>
            <a:endParaRPr lang="en-US"/>
          </a:p>
        </p:txBody>
      </p:sp>
      <p:pic>
        <p:nvPicPr>
          <p:cNvPr id="4" name="Picture 3"/>
          <p:cNvPicPr>
            <a:picLocks noChangeAspect="1"/>
          </p:cNvPicPr>
          <p:nvPr/>
        </p:nvPicPr>
        <p:blipFill>
          <a:blip r:embed="rId4"/>
          <a:stretch>
            <a:fillRect/>
          </a:stretch>
        </p:blipFill>
        <p:spPr>
          <a:xfrm>
            <a:off x="3777653" y="5282831"/>
            <a:ext cx="994611" cy="984631"/>
          </a:xfrm>
          <a:prstGeom prst="rect">
            <a:avLst/>
          </a:prstGeom>
        </p:spPr>
      </p:pic>
      <p:pic>
        <p:nvPicPr>
          <p:cNvPr id="5" name="Picture 4"/>
          <p:cNvPicPr>
            <a:picLocks noChangeAspect="1"/>
          </p:cNvPicPr>
          <p:nvPr/>
        </p:nvPicPr>
        <p:blipFill>
          <a:blip r:embed="rId5"/>
          <a:stretch>
            <a:fillRect/>
          </a:stretch>
        </p:blipFill>
        <p:spPr>
          <a:xfrm>
            <a:off x="33298" y="5242290"/>
            <a:ext cx="796966" cy="1025172"/>
          </a:xfrm>
          <a:prstGeom prst="rect">
            <a:avLst/>
          </a:prstGeom>
        </p:spPr>
      </p:pic>
    </p:spTree>
    <p:extLst>
      <p:ext uri="{BB962C8B-B14F-4D97-AF65-F5344CB8AC3E}">
        <p14:creationId xmlns:p14="http://schemas.microsoft.com/office/powerpoint/2010/main" val="2451337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091" y="2262909"/>
            <a:ext cx="8636000" cy="1893455"/>
          </a:xfrm>
        </p:spPr>
        <p:style>
          <a:lnRef idx="1">
            <a:schemeClr val="accent2"/>
          </a:lnRef>
          <a:fillRef idx="2">
            <a:schemeClr val="accent2"/>
          </a:fillRef>
          <a:effectRef idx="1">
            <a:schemeClr val="accent2"/>
          </a:effectRef>
          <a:fontRef idx="minor">
            <a:schemeClr val="dk1"/>
          </a:fontRef>
        </p:style>
        <p:txBody>
          <a:bodyPr>
            <a:normAutofit/>
          </a:bodyPr>
          <a:lstStyle/>
          <a:p>
            <a:r>
              <a:rPr lang="en-US" dirty="0" smtClean="0"/>
              <a:t>Pattern Discovery</a:t>
            </a:r>
            <a:endParaRPr lang="en-US" dirty="0"/>
          </a:p>
        </p:txBody>
      </p:sp>
    </p:spTree>
    <p:extLst>
      <p:ext uri="{BB962C8B-B14F-4D97-AF65-F5344CB8AC3E}">
        <p14:creationId xmlns:p14="http://schemas.microsoft.com/office/powerpoint/2010/main" val="33930688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shul\Documents\Presentations\JobTalks\UToronto\igv_snap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63" t="13970" r="9649" b="74818"/>
          <a:stretch/>
        </p:blipFill>
        <p:spPr bwMode="auto">
          <a:xfrm>
            <a:off x="778122" y="4942427"/>
            <a:ext cx="7463480" cy="564731"/>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1" name="TextBox 200"/>
          <p:cNvSpPr txBox="1"/>
          <p:nvPr/>
        </p:nvSpPr>
        <p:spPr>
          <a:xfrm>
            <a:off x="850969" y="5014701"/>
            <a:ext cx="2147731" cy="307777"/>
          </a:xfrm>
          <a:prstGeom prst="rect">
            <a:avLst/>
          </a:prstGeom>
          <a:noFill/>
        </p:spPr>
        <p:txBody>
          <a:bodyPr wrap="none" rtlCol="0">
            <a:spAutoFit/>
          </a:bodyPr>
          <a:lstStyle/>
          <a:p>
            <a:r>
              <a:rPr lang="en-US" sz="1400" dirty="0"/>
              <a:t>Protein-DNA binding </a:t>
            </a:r>
            <a:r>
              <a:rPr lang="en-US" sz="1400" dirty="0" smtClean="0"/>
              <a:t>signal</a:t>
            </a:r>
            <a:endParaRPr lang="en-US" sz="1400" dirty="0"/>
          </a:p>
        </p:txBody>
      </p:sp>
      <p:grpSp>
        <p:nvGrpSpPr>
          <p:cNvPr id="82" name="Group 81"/>
          <p:cNvGrpSpPr/>
          <p:nvPr/>
        </p:nvGrpSpPr>
        <p:grpSpPr>
          <a:xfrm>
            <a:off x="811380" y="3059545"/>
            <a:ext cx="6982162" cy="2360991"/>
            <a:chOff x="765198" y="1075056"/>
            <a:chExt cx="6982162" cy="1528413"/>
          </a:xfrm>
        </p:grpSpPr>
        <p:sp>
          <p:nvSpPr>
            <p:cNvPr id="2" name="TextBox 1"/>
            <p:cNvSpPr txBox="1"/>
            <p:nvPr/>
          </p:nvSpPr>
          <p:spPr>
            <a:xfrm>
              <a:off x="765198" y="1075056"/>
              <a:ext cx="6982162" cy="597728"/>
            </a:xfrm>
            <a:prstGeom prst="rect">
              <a:avLst/>
            </a:prstGeom>
            <a:noFill/>
          </p:spPr>
          <p:txBody>
            <a:bodyPr wrap="none" rtlCol="0">
              <a:spAutoFit/>
            </a:bodyPr>
            <a:lstStyle/>
            <a:p>
              <a:pPr algn="ctr"/>
              <a:r>
                <a:rPr lang="en-US" dirty="0" smtClean="0"/>
                <a:t>Training data: 1000s of ‘positive examples’ (sequences) bound by protein</a:t>
              </a:r>
            </a:p>
            <a:p>
              <a:pPr algn="ctr"/>
              <a:r>
                <a:rPr lang="en-US" dirty="0" smtClean="0"/>
                <a:t>vs. </a:t>
              </a:r>
            </a:p>
            <a:p>
              <a:pPr algn="ctr"/>
              <a:r>
                <a:rPr lang="en-US" dirty="0" smtClean="0"/>
                <a:t>millions of ‘negative examples’ i.e. rest of the genome</a:t>
              </a:r>
              <a:endParaRPr lang="en-US" dirty="0"/>
            </a:p>
          </p:txBody>
        </p:sp>
        <p:cxnSp>
          <p:nvCxnSpPr>
            <p:cNvPr id="5" name="Straight Arrow Connector 4"/>
            <p:cNvCxnSpPr>
              <a:stCxn id="2" idx="2"/>
            </p:cNvCxnSpPr>
            <p:nvPr/>
          </p:nvCxnSpPr>
          <p:spPr>
            <a:xfrm>
              <a:off x="4256279" y="1672784"/>
              <a:ext cx="46542" cy="9306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2" idx="2"/>
            </p:cNvCxnSpPr>
            <p:nvPr/>
          </p:nvCxnSpPr>
          <p:spPr>
            <a:xfrm>
              <a:off x="4256279" y="1672784"/>
              <a:ext cx="665870" cy="9306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2" idx="2"/>
            </p:cNvCxnSpPr>
            <p:nvPr/>
          </p:nvCxnSpPr>
          <p:spPr>
            <a:xfrm>
              <a:off x="4256279" y="1672784"/>
              <a:ext cx="1088464" cy="88668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2" idx="2"/>
            </p:cNvCxnSpPr>
            <p:nvPr/>
          </p:nvCxnSpPr>
          <p:spPr>
            <a:xfrm>
              <a:off x="4256279" y="1672784"/>
              <a:ext cx="1423131" cy="88668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2" idx="2"/>
            </p:cNvCxnSpPr>
            <p:nvPr/>
          </p:nvCxnSpPr>
          <p:spPr>
            <a:xfrm>
              <a:off x="4256279" y="1672784"/>
              <a:ext cx="2312719" cy="88668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2" idx="2"/>
            </p:cNvCxnSpPr>
            <p:nvPr/>
          </p:nvCxnSpPr>
          <p:spPr>
            <a:xfrm flipH="1">
              <a:off x="3525511" y="1672784"/>
              <a:ext cx="730768" cy="8834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73546" y="5592658"/>
            <a:ext cx="7469909" cy="330199"/>
            <a:chOff x="-80819" y="4357256"/>
            <a:chExt cx="9194817" cy="330199"/>
          </a:xfrm>
        </p:grpSpPr>
        <p:pic>
          <p:nvPicPr>
            <p:cNvPr id="11" name="Picture 10"/>
            <p:cNvPicPr>
              <a:picLocks noChangeAspect="1"/>
            </p:cNvPicPr>
            <p:nvPr/>
          </p:nvPicPr>
          <p:blipFill rotWithShape="1">
            <a:blip r:embed="rId4"/>
            <a:srcRect t="37121" b="36111"/>
            <a:stretch/>
          </p:blipFill>
          <p:spPr>
            <a:xfrm>
              <a:off x="-80819" y="4375728"/>
              <a:ext cx="1466274" cy="311727"/>
            </a:xfrm>
            <a:prstGeom prst="rect">
              <a:avLst/>
            </a:prstGeom>
          </p:spPr>
        </p:pic>
        <p:pic>
          <p:nvPicPr>
            <p:cNvPr id="180" name="Picture 179"/>
            <p:cNvPicPr>
              <a:picLocks noChangeAspect="1"/>
            </p:cNvPicPr>
            <p:nvPr/>
          </p:nvPicPr>
          <p:blipFill rotWithShape="1">
            <a:blip r:embed="rId4"/>
            <a:srcRect t="37121" b="36111"/>
            <a:stretch/>
          </p:blipFill>
          <p:spPr>
            <a:xfrm>
              <a:off x="1214585" y="4366491"/>
              <a:ext cx="1466274" cy="311727"/>
            </a:xfrm>
            <a:prstGeom prst="rect">
              <a:avLst/>
            </a:prstGeom>
          </p:spPr>
        </p:pic>
        <p:pic>
          <p:nvPicPr>
            <p:cNvPr id="181" name="Picture 180"/>
            <p:cNvPicPr>
              <a:picLocks noChangeAspect="1"/>
            </p:cNvPicPr>
            <p:nvPr/>
          </p:nvPicPr>
          <p:blipFill rotWithShape="1">
            <a:blip r:embed="rId4"/>
            <a:srcRect t="37121" b="36111"/>
            <a:stretch/>
          </p:blipFill>
          <p:spPr>
            <a:xfrm>
              <a:off x="2496133" y="4366493"/>
              <a:ext cx="1466274" cy="311727"/>
            </a:xfrm>
            <a:prstGeom prst="rect">
              <a:avLst/>
            </a:prstGeom>
          </p:spPr>
        </p:pic>
        <p:pic>
          <p:nvPicPr>
            <p:cNvPr id="182" name="Picture 181"/>
            <p:cNvPicPr>
              <a:picLocks noChangeAspect="1"/>
            </p:cNvPicPr>
            <p:nvPr/>
          </p:nvPicPr>
          <p:blipFill rotWithShape="1">
            <a:blip r:embed="rId4"/>
            <a:srcRect t="37121" b="36111"/>
            <a:stretch/>
          </p:blipFill>
          <p:spPr>
            <a:xfrm>
              <a:off x="3791537" y="4357256"/>
              <a:ext cx="1466274" cy="311727"/>
            </a:xfrm>
            <a:prstGeom prst="rect">
              <a:avLst/>
            </a:prstGeom>
          </p:spPr>
        </p:pic>
        <p:pic>
          <p:nvPicPr>
            <p:cNvPr id="186" name="Picture 185"/>
            <p:cNvPicPr>
              <a:picLocks noChangeAspect="1"/>
            </p:cNvPicPr>
            <p:nvPr/>
          </p:nvPicPr>
          <p:blipFill rotWithShape="1">
            <a:blip r:embed="rId4"/>
            <a:srcRect t="37121" b="36111"/>
            <a:stretch/>
          </p:blipFill>
          <p:spPr>
            <a:xfrm>
              <a:off x="5070772" y="4366496"/>
              <a:ext cx="1466274" cy="311727"/>
            </a:xfrm>
            <a:prstGeom prst="rect">
              <a:avLst/>
            </a:prstGeom>
          </p:spPr>
        </p:pic>
        <p:pic>
          <p:nvPicPr>
            <p:cNvPr id="198" name="Picture 197"/>
            <p:cNvPicPr>
              <a:picLocks noChangeAspect="1"/>
            </p:cNvPicPr>
            <p:nvPr/>
          </p:nvPicPr>
          <p:blipFill rotWithShape="1">
            <a:blip r:embed="rId4"/>
            <a:srcRect t="37121" b="36111"/>
            <a:stretch/>
          </p:blipFill>
          <p:spPr>
            <a:xfrm>
              <a:off x="6366176" y="4357259"/>
              <a:ext cx="1466274" cy="311727"/>
            </a:xfrm>
            <a:prstGeom prst="rect">
              <a:avLst/>
            </a:prstGeom>
          </p:spPr>
        </p:pic>
        <p:pic>
          <p:nvPicPr>
            <p:cNvPr id="205" name="Picture 204"/>
            <p:cNvPicPr>
              <a:picLocks noChangeAspect="1"/>
            </p:cNvPicPr>
            <p:nvPr/>
          </p:nvPicPr>
          <p:blipFill rotWithShape="1">
            <a:blip r:embed="rId4"/>
            <a:srcRect t="37121" b="36111"/>
            <a:stretch/>
          </p:blipFill>
          <p:spPr>
            <a:xfrm>
              <a:off x="7647724" y="4357261"/>
              <a:ext cx="1466274" cy="311727"/>
            </a:xfrm>
            <a:prstGeom prst="rect">
              <a:avLst/>
            </a:prstGeom>
          </p:spPr>
        </p:pic>
      </p:grpSp>
      <p:cxnSp>
        <p:nvCxnSpPr>
          <p:cNvPr id="9" name="Straight Connector 8"/>
          <p:cNvCxnSpPr/>
          <p:nvPr/>
        </p:nvCxnSpPr>
        <p:spPr>
          <a:xfrm>
            <a:off x="880285" y="5767267"/>
            <a:ext cx="7476837" cy="2320"/>
          </a:xfrm>
          <a:prstGeom prst="line">
            <a:avLst/>
          </a:prstGeom>
        </p:spPr>
        <p:style>
          <a:lnRef idx="1">
            <a:schemeClr val="dk1"/>
          </a:lnRef>
          <a:fillRef idx="0">
            <a:schemeClr val="dk1"/>
          </a:fillRef>
          <a:effectRef idx="0">
            <a:schemeClr val="dk1"/>
          </a:effectRef>
          <a:fontRef idx="minor">
            <a:schemeClr val="tx1"/>
          </a:fontRef>
        </p:style>
      </p:cxnSp>
      <p:grpSp>
        <p:nvGrpSpPr>
          <p:cNvPr id="193" name="Group 192"/>
          <p:cNvGrpSpPr/>
          <p:nvPr/>
        </p:nvGrpSpPr>
        <p:grpSpPr>
          <a:xfrm>
            <a:off x="3537056" y="5548324"/>
            <a:ext cx="2916853" cy="224404"/>
            <a:chOff x="3344269" y="5405178"/>
            <a:chExt cx="2918401" cy="241650"/>
          </a:xfrm>
        </p:grpSpPr>
        <p:sp>
          <p:nvSpPr>
            <p:cNvPr id="59" name="Isosceles Triangle 58"/>
            <p:cNvSpPr/>
            <p:nvPr/>
          </p:nvSpPr>
          <p:spPr>
            <a:xfrm>
              <a:off x="3344269" y="5420504"/>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p:cNvSpPr/>
            <p:nvPr/>
          </p:nvSpPr>
          <p:spPr>
            <a:xfrm>
              <a:off x="4121241" y="5408355"/>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712139" y="5405178"/>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5164752" y="5420504"/>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a:off x="5499739" y="5408355"/>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p:nvSpPr>
          <p:spPr>
            <a:xfrm>
              <a:off x="6147920" y="5420504"/>
              <a:ext cx="114750" cy="2263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8" name="Picture 207"/>
          <p:cNvPicPr>
            <a:picLocks noChangeAspect="1"/>
          </p:cNvPicPr>
          <p:nvPr/>
        </p:nvPicPr>
        <p:blipFill rotWithShape="1">
          <a:blip r:embed="rId4"/>
          <a:srcRect t="37121" b="36111"/>
          <a:stretch/>
        </p:blipFill>
        <p:spPr>
          <a:xfrm rot="3691846">
            <a:off x="2559691" y="1640496"/>
            <a:ext cx="2292103" cy="483351"/>
          </a:xfrm>
          <a:prstGeom prst="rect">
            <a:avLst/>
          </a:prstGeom>
        </p:spPr>
      </p:pic>
      <p:sp>
        <p:nvSpPr>
          <p:cNvPr id="24" name="Oval 23"/>
          <p:cNvSpPr/>
          <p:nvPr/>
        </p:nvSpPr>
        <p:spPr>
          <a:xfrm>
            <a:off x="4710555" y="496455"/>
            <a:ext cx="1674091" cy="1316182"/>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DNA-binding protein</a:t>
            </a:r>
            <a:endParaRPr lang="en-US" dirty="0"/>
          </a:p>
        </p:txBody>
      </p:sp>
      <p:sp>
        <p:nvSpPr>
          <p:cNvPr id="27" name="Left-Right Arrow 26"/>
          <p:cNvSpPr/>
          <p:nvPr/>
        </p:nvSpPr>
        <p:spPr>
          <a:xfrm rot="20306213">
            <a:off x="3928023" y="1321025"/>
            <a:ext cx="812833" cy="4846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436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a:xfrm>
            <a:off x="609600" y="562864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75000"/>
                  </a:schemeClr>
                </a:solidFill>
              </a:rPr>
              <a:t>G</a:t>
            </a:r>
          </a:p>
        </p:txBody>
      </p:sp>
      <p:sp>
        <p:nvSpPr>
          <p:cNvPr id="183" name="Rectangle 182"/>
          <p:cNvSpPr/>
          <p:nvPr/>
        </p:nvSpPr>
        <p:spPr>
          <a:xfrm>
            <a:off x="12496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2"/>
                </a:solidFill>
              </a:rPr>
              <a:t>C</a:t>
            </a:r>
          </a:p>
        </p:txBody>
      </p:sp>
      <p:sp>
        <p:nvSpPr>
          <p:cNvPr id="184" name="Rectangle 183"/>
          <p:cNvSpPr/>
          <p:nvPr/>
        </p:nvSpPr>
        <p:spPr>
          <a:xfrm>
            <a:off x="186944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8000"/>
                </a:solidFill>
              </a:rPr>
              <a:t>A</a:t>
            </a:r>
            <a:endParaRPr lang="en-US" sz="2800" dirty="0">
              <a:solidFill>
                <a:srgbClr val="008000"/>
              </a:solidFill>
            </a:endParaRPr>
          </a:p>
        </p:txBody>
      </p:sp>
      <p:sp>
        <p:nvSpPr>
          <p:cNvPr id="185" name="Rectangle 184"/>
          <p:cNvSpPr/>
          <p:nvPr/>
        </p:nvSpPr>
        <p:spPr>
          <a:xfrm>
            <a:off x="25095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186" name="Rectangle 185"/>
          <p:cNvSpPr/>
          <p:nvPr/>
        </p:nvSpPr>
        <p:spPr>
          <a:xfrm>
            <a:off x="31292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187" name="Rectangle 186"/>
          <p:cNvSpPr/>
          <p:nvPr/>
        </p:nvSpPr>
        <p:spPr>
          <a:xfrm>
            <a:off x="376936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5">
                    <a:lumMod val="75000"/>
                  </a:schemeClr>
                </a:solidFill>
              </a:rPr>
              <a:t>A</a:t>
            </a:r>
            <a:endParaRPr lang="en-US" sz="2800" dirty="0">
              <a:solidFill>
                <a:schemeClr val="accent5">
                  <a:lumMod val="75000"/>
                </a:schemeClr>
              </a:solidFill>
            </a:endParaRPr>
          </a:p>
        </p:txBody>
      </p:sp>
      <p:sp>
        <p:nvSpPr>
          <p:cNvPr id="188" name="Rectangle 187"/>
          <p:cNvSpPr/>
          <p:nvPr/>
        </p:nvSpPr>
        <p:spPr>
          <a:xfrm>
            <a:off x="438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FF"/>
                </a:solidFill>
              </a:rPr>
              <a:t>C</a:t>
            </a:r>
            <a:endParaRPr lang="en-US" sz="2800" dirty="0">
              <a:solidFill>
                <a:srgbClr val="0000FF"/>
              </a:solidFill>
            </a:endParaRPr>
          </a:p>
        </p:txBody>
      </p:sp>
      <p:sp>
        <p:nvSpPr>
          <p:cNvPr id="189" name="Rectangle 188"/>
          <p:cNvSpPr/>
          <p:nvPr/>
        </p:nvSpPr>
        <p:spPr>
          <a:xfrm>
            <a:off x="502920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FF"/>
                </a:solidFill>
              </a:rPr>
              <a:t>C</a:t>
            </a:r>
          </a:p>
        </p:txBody>
      </p:sp>
      <p:sp>
        <p:nvSpPr>
          <p:cNvPr id="190" name="Rectangle 189"/>
          <p:cNvSpPr/>
          <p:nvPr/>
        </p:nvSpPr>
        <p:spPr>
          <a:xfrm>
            <a:off x="56692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E46C0A"/>
                </a:solidFill>
              </a:rPr>
              <a:t>G</a:t>
            </a:r>
          </a:p>
        </p:txBody>
      </p:sp>
      <p:sp>
        <p:nvSpPr>
          <p:cNvPr id="191" name="Rectangle 190"/>
          <p:cNvSpPr/>
          <p:nvPr/>
        </p:nvSpPr>
        <p:spPr>
          <a:xfrm>
            <a:off x="630936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8000"/>
                </a:solidFill>
              </a:rPr>
              <a:t>A</a:t>
            </a:r>
          </a:p>
        </p:txBody>
      </p:sp>
      <p:sp>
        <p:nvSpPr>
          <p:cNvPr id="192" name="Rectangle 191"/>
          <p:cNvSpPr/>
          <p:nvPr/>
        </p:nvSpPr>
        <p:spPr>
          <a:xfrm>
            <a:off x="692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193" name="Rectangle 192"/>
          <p:cNvSpPr/>
          <p:nvPr/>
        </p:nvSpPr>
        <p:spPr>
          <a:xfrm>
            <a:off x="756920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8000"/>
                </a:solidFill>
              </a:rPr>
              <a:t>A</a:t>
            </a:r>
          </a:p>
        </p:txBody>
      </p:sp>
      <p:sp>
        <p:nvSpPr>
          <p:cNvPr id="194" name="Rectangle 193"/>
          <p:cNvSpPr/>
          <p:nvPr/>
        </p:nvSpPr>
        <p:spPr>
          <a:xfrm>
            <a:off x="819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8000"/>
                </a:solidFill>
              </a:rPr>
              <a:t>A</a:t>
            </a:r>
            <a:endParaRPr lang="en-US" sz="2800" dirty="0">
              <a:solidFill>
                <a:srgbClr val="008000"/>
              </a:solidFill>
            </a:endParaRPr>
          </a:p>
        </p:txBody>
      </p:sp>
      <p:cxnSp>
        <p:nvCxnSpPr>
          <p:cNvPr id="89" name="Straight Connector 88"/>
          <p:cNvCxnSpPr>
            <a:endCxn id="66" idx="4"/>
          </p:cNvCxnSpPr>
          <p:nvPr/>
        </p:nvCxnSpPr>
        <p:spPr>
          <a:xfrm flipV="1">
            <a:off x="85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a:endCxn id="11" idx="4"/>
          </p:cNvCxnSpPr>
          <p:nvPr/>
        </p:nvCxnSpPr>
        <p:spPr>
          <a:xfrm flipV="1">
            <a:off x="85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66" idx="4"/>
          </p:cNvCxnSpPr>
          <p:nvPr/>
        </p:nvCxnSpPr>
        <p:spPr>
          <a:xfrm flipV="1">
            <a:off x="149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11" idx="4"/>
          </p:cNvCxnSpPr>
          <p:nvPr/>
        </p:nvCxnSpPr>
        <p:spPr>
          <a:xfrm flipV="1">
            <a:off x="149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9320" y="147638"/>
            <a:ext cx="9507555" cy="1143000"/>
          </a:xfrm>
        </p:spPr>
        <p:txBody>
          <a:bodyPr>
            <a:noAutofit/>
          </a:bodyPr>
          <a:lstStyle/>
          <a:p>
            <a:r>
              <a:rPr lang="en-US" sz="3600" dirty="0" smtClean="0"/>
              <a:t>Convolutional neural networks to predict binding of proteins to DNA sequence</a:t>
            </a:r>
            <a:endParaRPr lang="en-US" sz="3600" dirty="0"/>
          </a:p>
        </p:txBody>
      </p:sp>
      <p:sp>
        <p:nvSpPr>
          <p:cNvPr id="66" name="Oval 65"/>
          <p:cNvSpPr/>
          <p:nvPr/>
        </p:nvSpPr>
        <p:spPr>
          <a:xfrm>
            <a:off x="198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8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159004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endCxn id="64" idx="4"/>
          </p:cNvCxnSpPr>
          <p:nvPr/>
        </p:nvCxnSpPr>
        <p:spPr>
          <a:xfrm flipV="1">
            <a:off x="149352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4" idx="4"/>
          </p:cNvCxnSpPr>
          <p:nvPr/>
        </p:nvCxnSpPr>
        <p:spPr>
          <a:xfrm flipH="1" flipV="1">
            <a:off x="178816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66" idx="4"/>
          </p:cNvCxnSpPr>
          <p:nvPr/>
        </p:nvCxnSpPr>
        <p:spPr>
          <a:xfrm flipH="1" flipV="1">
            <a:off x="218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66" idx="4"/>
          </p:cNvCxnSpPr>
          <p:nvPr/>
        </p:nvCxnSpPr>
        <p:spPr>
          <a:xfrm flipH="1" flipV="1">
            <a:off x="218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11" idx="4"/>
          </p:cNvCxnSpPr>
          <p:nvPr/>
        </p:nvCxnSpPr>
        <p:spPr>
          <a:xfrm flipH="1" flipV="1">
            <a:off x="198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64" idx="4"/>
          </p:cNvCxnSpPr>
          <p:nvPr/>
        </p:nvCxnSpPr>
        <p:spPr>
          <a:xfrm flipH="1" flipV="1">
            <a:off x="178816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endCxn id="64" idx="4"/>
          </p:cNvCxnSpPr>
          <p:nvPr/>
        </p:nvCxnSpPr>
        <p:spPr>
          <a:xfrm flipH="1" flipV="1">
            <a:off x="178816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a:endCxn id="11" idx="4"/>
          </p:cNvCxnSpPr>
          <p:nvPr/>
        </p:nvCxnSpPr>
        <p:spPr>
          <a:xfrm flipH="1" flipV="1">
            <a:off x="198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11" idx="4"/>
          </p:cNvCxnSpPr>
          <p:nvPr/>
        </p:nvCxnSpPr>
        <p:spPr>
          <a:xfrm flipH="1" flipV="1">
            <a:off x="198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66" idx="4"/>
          </p:cNvCxnSpPr>
          <p:nvPr/>
        </p:nvCxnSpPr>
        <p:spPr>
          <a:xfrm flipV="1">
            <a:off x="211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a:endCxn id="64" idx="4"/>
          </p:cNvCxnSpPr>
          <p:nvPr/>
        </p:nvCxnSpPr>
        <p:spPr>
          <a:xfrm flipV="1">
            <a:off x="85344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p:cNvCxnSpPr>
            <a:endCxn id="168" idx="4"/>
          </p:cNvCxnSpPr>
          <p:nvPr/>
        </p:nvCxnSpPr>
        <p:spPr>
          <a:xfrm flipV="1">
            <a:off x="212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p:cNvCxnSpPr>
            <a:endCxn id="169" idx="4"/>
          </p:cNvCxnSpPr>
          <p:nvPr/>
        </p:nvCxnSpPr>
        <p:spPr>
          <a:xfrm flipV="1">
            <a:off x="212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p:cNvCxnSpPr>
            <a:endCxn id="168" idx="4"/>
          </p:cNvCxnSpPr>
          <p:nvPr/>
        </p:nvCxnSpPr>
        <p:spPr>
          <a:xfrm flipV="1">
            <a:off x="276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a:endCxn id="169" idx="4"/>
          </p:cNvCxnSpPr>
          <p:nvPr/>
        </p:nvCxnSpPr>
        <p:spPr>
          <a:xfrm flipV="1">
            <a:off x="276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325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305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86004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a:endCxn id="170" idx="4"/>
          </p:cNvCxnSpPr>
          <p:nvPr/>
        </p:nvCxnSpPr>
        <p:spPr>
          <a:xfrm flipV="1">
            <a:off x="276352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p:cNvCxnSpPr>
            <a:endCxn id="170" idx="4"/>
          </p:cNvCxnSpPr>
          <p:nvPr/>
        </p:nvCxnSpPr>
        <p:spPr>
          <a:xfrm flipH="1" flipV="1">
            <a:off x="305816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p:cNvCxnSpPr>
            <a:endCxn id="168" idx="4"/>
          </p:cNvCxnSpPr>
          <p:nvPr/>
        </p:nvCxnSpPr>
        <p:spPr>
          <a:xfrm flipH="1" flipV="1">
            <a:off x="345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p:cNvCxnSpPr>
            <a:endCxn id="168" idx="4"/>
          </p:cNvCxnSpPr>
          <p:nvPr/>
        </p:nvCxnSpPr>
        <p:spPr>
          <a:xfrm flipH="1" flipV="1">
            <a:off x="345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p:cNvCxnSpPr>
            <a:endCxn id="169" idx="4"/>
          </p:cNvCxnSpPr>
          <p:nvPr/>
        </p:nvCxnSpPr>
        <p:spPr>
          <a:xfrm flipH="1" flipV="1">
            <a:off x="325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p:cNvCxnSpPr>
            <a:endCxn id="170" idx="4"/>
          </p:cNvCxnSpPr>
          <p:nvPr/>
        </p:nvCxnSpPr>
        <p:spPr>
          <a:xfrm flipH="1" flipV="1">
            <a:off x="305816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170" idx="4"/>
          </p:cNvCxnSpPr>
          <p:nvPr/>
        </p:nvCxnSpPr>
        <p:spPr>
          <a:xfrm flipH="1" flipV="1">
            <a:off x="305816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169" idx="4"/>
          </p:cNvCxnSpPr>
          <p:nvPr/>
        </p:nvCxnSpPr>
        <p:spPr>
          <a:xfrm flipH="1" flipV="1">
            <a:off x="325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69" idx="4"/>
          </p:cNvCxnSpPr>
          <p:nvPr/>
        </p:nvCxnSpPr>
        <p:spPr>
          <a:xfrm flipH="1" flipV="1">
            <a:off x="325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68" idx="4"/>
          </p:cNvCxnSpPr>
          <p:nvPr/>
        </p:nvCxnSpPr>
        <p:spPr>
          <a:xfrm flipV="1">
            <a:off x="338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a:endCxn id="170" idx="4"/>
          </p:cNvCxnSpPr>
          <p:nvPr/>
        </p:nvCxnSpPr>
        <p:spPr>
          <a:xfrm flipV="1">
            <a:off x="212344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8" name="Straight Connector 207"/>
          <p:cNvCxnSpPr>
            <a:endCxn id="212" idx="4"/>
          </p:cNvCxnSpPr>
          <p:nvPr/>
        </p:nvCxnSpPr>
        <p:spPr>
          <a:xfrm flipV="1">
            <a:off x="338328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p:cNvCxnSpPr>
            <a:endCxn id="213" idx="4"/>
          </p:cNvCxnSpPr>
          <p:nvPr/>
        </p:nvCxnSpPr>
        <p:spPr>
          <a:xfrm flipV="1">
            <a:off x="338328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12" idx="4"/>
          </p:cNvCxnSpPr>
          <p:nvPr/>
        </p:nvCxnSpPr>
        <p:spPr>
          <a:xfrm flipV="1">
            <a:off x="402336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p:cNvCxnSpPr>
            <a:endCxn id="213" idx="4"/>
          </p:cNvCxnSpPr>
          <p:nvPr/>
        </p:nvCxnSpPr>
        <p:spPr>
          <a:xfrm flipV="1">
            <a:off x="402336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12" name="Oval 211"/>
          <p:cNvSpPr/>
          <p:nvPr/>
        </p:nvSpPr>
        <p:spPr>
          <a:xfrm>
            <a:off x="451612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431800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411988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5" name="Straight Connector 214"/>
          <p:cNvCxnSpPr>
            <a:endCxn id="214" idx="4"/>
          </p:cNvCxnSpPr>
          <p:nvPr/>
        </p:nvCxnSpPr>
        <p:spPr>
          <a:xfrm flipV="1">
            <a:off x="402336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6" name="Straight Connector 215"/>
          <p:cNvCxnSpPr>
            <a:endCxn id="214" idx="4"/>
          </p:cNvCxnSpPr>
          <p:nvPr/>
        </p:nvCxnSpPr>
        <p:spPr>
          <a:xfrm flipH="1" flipV="1">
            <a:off x="431800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12" idx="4"/>
          </p:cNvCxnSpPr>
          <p:nvPr/>
        </p:nvCxnSpPr>
        <p:spPr>
          <a:xfrm flipH="1" flipV="1">
            <a:off x="471424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12" idx="4"/>
          </p:cNvCxnSpPr>
          <p:nvPr/>
        </p:nvCxnSpPr>
        <p:spPr>
          <a:xfrm flipH="1" flipV="1">
            <a:off x="471424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13" idx="4"/>
          </p:cNvCxnSpPr>
          <p:nvPr/>
        </p:nvCxnSpPr>
        <p:spPr>
          <a:xfrm flipH="1" flipV="1">
            <a:off x="451612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14" idx="4"/>
          </p:cNvCxnSpPr>
          <p:nvPr/>
        </p:nvCxnSpPr>
        <p:spPr>
          <a:xfrm flipH="1" flipV="1">
            <a:off x="431800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14" idx="4"/>
          </p:cNvCxnSpPr>
          <p:nvPr/>
        </p:nvCxnSpPr>
        <p:spPr>
          <a:xfrm flipH="1" flipV="1">
            <a:off x="431800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p:cNvCxnSpPr>
            <a:endCxn id="213" idx="4"/>
          </p:cNvCxnSpPr>
          <p:nvPr/>
        </p:nvCxnSpPr>
        <p:spPr>
          <a:xfrm flipH="1" flipV="1">
            <a:off x="451612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13" idx="4"/>
          </p:cNvCxnSpPr>
          <p:nvPr/>
        </p:nvCxnSpPr>
        <p:spPr>
          <a:xfrm flipH="1" flipV="1">
            <a:off x="451612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4" name="Straight Connector 223"/>
          <p:cNvCxnSpPr>
            <a:endCxn id="212" idx="4"/>
          </p:cNvCxnSpPr>
          <p:nvPr/>
        </p:nvCxnSpPr>
        <p:spPr>
          <a:xfrm flipV="1">
            <a:off x="464312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5" name="Straight Connector 224"/>
          <p:cNvCxnSpPr>
            <a:endCxn id="214" idx="4"/>
          </p:cNvCxnSpPr>
          <p:nvPr/>
        </p:nvCxnSpPr>
        <p:spPr>
          <a:xfrm flipV="1">
            <a:off x="338328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6" name="Straight Connector 225"/>
          <p:cNvCxnSpPr>
            <a:endCxn id="230" idx="4"/>
          </p:cNvCxnSpPr>
          <p:nvPr/>
        </p:nvCxnSpPr>
        <p:spPr>
          <a:xfrm flipV="1">
            <a:off x="466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Straight Connector 226"/>
          <p:cNvCxnSpPr>
            <a:endCxn id="231" idx="4"/>
          </p:cNvCxnSpPr>
          <p:nvPr/>
        </p:nvCxnSpPr>
        <p:spPr>
          <a:xfrm flipV="1">
            <a:off x="466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230" idx="4"/>
          </p:cNvCxnSpPr>
          <p:nvPr/>
        </p:nvCxnSpPr>
        <p:spPr>
          <a:xfrm flipV="1">
            <a:off x="530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231" idx="4"/>
          </p:cNvCxnSpPr>
          <p:nvPr/>
        </p:nvCxnSpPr>
        <p:spPr>
          <a:xfrm flipV="1">
            <a:off x="530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30" name="Oval 229"/>
          <p:cNvSpPr/>
          <p:nvPr/>
        </p:nvSpPr>
        <p:spPr>
          <a:xfrm>
            <a:off x="579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559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540004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p:cNvCxnSpPr>
            <a:endCxn id="232" idx="4"/>
          </p:cNvCxnSpPr>
          <p:nvPr/>
        </p:nvCxnSpPr>
        <p:spPr>
          <a:xfrm flipV="1">
            <a:off x="530352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232" idx="4"/>
          </p:cNvCxnSpPr>
          <p:nvPr/>
        </p:nvCxnSpPr>
        <p:spPr>
          <a:xfrm flipH="1" flipV="1">
            <a:off x="559816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H="1" flipV="1">
            <a:off x="599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H="1" flipV="1">
            <a:off x="599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H="1" flipV="1">
            <a:off x="579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endCxn id="232" idx="4"/>
          </p:cNvCxnSpPr>
          <p:nvPr/>
        </p:nvCxnSpPr>
        <p:spPr>
          <a:xfrm flipH="1" flipV="1">
            <a:off x="559816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9" name="Straight Connector 238"/>
          <p:cNvCxnSpPr>
            <a:endCxn id="232" idx="4"/>
          </p:cNvCxnSpPr>
          <p:nvPr/>
        </p:nvCxnSpPr>
        <p:spPr>
          <a:xfrm flipH="1" flipV="1">
            <a:off x="559816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H="1" flipV="1">
            <a:off x="579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H="1" flipV="1">
            <a:off x="579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592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Straight Connector 242"/>
          <p:cNvCxnSpPr>
            <a:endCxn id="232" idx="4"/>
          </p:cNvCxnSpPr>
          <p:nvPr/>
        </p:nvCxnSpPr>
        <p:spPr>
          <a:xfrm flipV="1">
            <a:off x="466344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4" name="Straight Connector 263"/>
          <p:cNvCxnSpPr>
            <a:endCxn id="268" idx="4"/>
          </p:cNvCxnSpPr>
          <p:nvPr/>
        </p:nvCxnSpPr>
        <p:spPr>
          <a:xfrm flipV="1">
            <a:off x="590296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5" name="Straight Connector 264"/>
          <p:cNvCxnSpPr>
            <a:endCxn id="269" idx="4"/>
          </p:cNvCxnSpPr>
          <p:nvPr/>
        </p:nvCxnSpPr>
        <p:spPr>
          <a:xfrm flipV="1">
            <a:off x="590296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6" name="Straight Connector 265"/>
          <p:cNvCxnSpPr>
            <a:endCxn id="268" idx="4"/>
          </p:cNvCxnSpPr>
          <p:nvPr/>
        </p:nvCxnSpPr>
        <p:spPr>
          <a:xfrm flipV="1">
            <a:off x="654304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7" name="Straight Connector 266"/>
          <p:cNvCxnSpPr>
            <a:endCxn id="269" idx="4"/>
          </p:cNvCxnSpPr>
          <p:nvPr/>
        </p:nvCxnSpPr>
        <p:spPr>
          <a:xfrm flipV="1">
            <a:off x="654304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68" name="Oval 267"/>
          <p:cNvSpPr/>
          <p:nvPr/>
        </p:nvSpPr>
        <p:spPr>
          <a:xfrm>
            <a:off x="703580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83768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663956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1" name="Straight Connector 270"/>
          <p:cNvCxnSpPr>
            <a:endCxn id="270" idx="4"/>
          </p:cNvCxnSpPr>
          <p:nvPr/>
        </p:nvCxnSpPr>
        <p:spPr>
          <a:xfrm flipV="1">
            <a:off x="654304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270" idx="4"/>
          </p:cNvCxnSpPr>
          <p:nvPr/>
        </p:nvCxnSpPr>
        <p:spPr>
          <a:xfrm flipH="1" flipV="1">
            <a:off x="683768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H="1" flipV="1">
            <a:off x="723392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flipV="1">
            <a:off x="723392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703580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6" name="Straight Connector 275"/>
          <p:cNvCxnSpPr>
            <a:endCxn id="270" idx="4"/>
          </p:cNvCxnSpPr>
          <p:nvPr/>
        </p:nvCxnSpPr>
        <p:spPr>
          <a:xfrm flipH="1" flipV="1">
            <a:off x="683768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7" name="Straight Connector 276"/>
          <p:cNvCxnSpPr>
            <a:endCxn id="270" idx="4"/>
          </p:cNvCxnSpPr>
          <p:nvPr/>
        </p:nvCxnSpPr>
        <p:spPr>
          <a:xfrm flipH="1" flipV="1">
            <a:off x="683768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H="1" flipV="1">
            <a:off x="703580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flipV="1">
            <a:off x="703580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716280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p:cNvCxnSpPr>
            <a:endCxn id="270" idx="4"/>
          </p:cNvCxnSpPr>
          <p:nvPr/>
        </p:nvCxnSpPr>
        <p:spPr>
          <a:xfrm flipV="1">
            <a:off x="590296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2961640" y="3230880"/>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3417455" y="2106810"/>
            <a:ext cx="2147453" cy="46736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Protein binds?</a:t>
            </a:r>
            <a:endParaRPr lang="en-US" dirty="0">
              <a:solidFill>
                <a:schemeClr val="tx1"/>
              </a:solidFill>
            </a:endParaRPr>
          </a:p>
        </p:txBody>
      </p:sp>
      <p:cxnSp>
        <p:nvCxnSpPr>
          <p:cNvPr id="5" name="Straight Connector 4"/>
          <p:cNvCxnSpPr>
            <a:stCxn id="66" idx="0"/>
            <a:endCxn id="3" idx="4"/>
          </p:cNvCxnSpPr>
          <p:nvPr/>
        </p:nvCxnSpPr>
        <p:spPr>
          <a:xfrm flipV="1">
            <a:off x="2184400" y="3698240"/>
            <a:ext cx="102362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1" idx="0"/>
            <a:endCxn id="3" idx="4"/>
          </p:cNvCxnSpPr>
          <p:nvPr/>
        </p:nvCxnSpPr>
        <p:spPr>
          <a:xfrm flipV="1">
            <a:off x="1986280" y="3698240"/>
            <a:ext cx="12217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Straight Connector 287"/>
          <p:cNvCxnSpPr>
            <a:stCxn id="64" idx="0"/>
            <a:endCxn id="3" idx="4"/>
          </p:cNvCxnSpPr>
          <p:nvPr/>
        </p:nvCxnSpPr>
        <p:spPr>
          <a:xfrm flipV="1">
            <a:off x="1788160" y="3698240"/>
            <a:ext cx="141986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170" idx="0"/>
            <a:endCxn id="3" idx="4"/>
          </p:cNvCxnSpPr>
          <p:nvPr/>
        </p:nvCxnSpPr>
        <p:spPr>
          <a:xfrm flipV="1">
            <a:off x="3058160" y="3698240"/>
            <a:ext cx="14986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0" name="Straight Connector 289"/>
          <p:cNvCxnSpPr>
            <a:stCxn id="169" idx="0"/>
            <a:endCxn id="3" idx="4"/>
          </p:cNvCxnSpPr>
          <p:nvPr/>
        </p:nvCxnSpPr>
        <p:spPr>
          <a:xfrm flipH="1" flipV="1">
            <a:off x="3208020" y="3698240"/>
            <a:ext cx="4826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168" idx="0"/>
            <a:endCxn id="3" idx="4"/>
          </p:cNvCxnSpPr>
          <p:nvPr/>
        </p:nvCxnSpPr>
        <p:spPr>
          <a:xfrm flipH="1" flipV="1">
            <a:off x="3208020" y="3698240"/>
            <a:ext cx="24638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2" name="Straight Connector 291"/>
          <p:cNvCxnSpPr>
            <a:stCxn id="214" idx="0"/>
            <a:endCxn id="3" idx="4"/>
          </p:cNvCxnSpPr>
          <p:nvPr/>
        </p:nvCxnSpPr>
        <p:spPr>
          <a:xfrm flipH="1" flipV="1">
            <a:off x="3208020" y="3698240"/>
            <a:ext cx="110998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213" idx="0"/>
            <a:endCxn id="3" idx="4"/>
          </p:cNvCxnSpPr>
          <p:nvPr/>
        </p:nvCxnSpPr>
        <p:spPr>
          <a:xfrm flipH="1" flipV="1">
            <a:off x="3208020" y="3698240"/>
            <a:ext cx="13081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4" name="Straight Connector 293"/>
          <p:cNvCxnSpPr>
            <a:stCxn id="212" idx="0"/>
            <a:endCxn id="3" idx="4"/>
          </p:cNvCxnSpPr>
          <p:nvPr/>
        </p:nvCxnSpPr>
        <p:spPr>
          <a:xfrm flipH="1" flipV="1">
            <a:off x="3208020" y="3698240"/>
            <a:ext cx="150622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5" name="Straight Connector 294"/>
          <p:cNvCxnSpPr>
            <a:stCxn id="232" idx="0"/>
            <a:endCxn id="3" idx="4"/>
          </p:cNvCxnSpPr>
          <p:nvPr/>
        </p:nvCxnSpPr>
        <p:spPr>
          <a:xfrm flipH="1" flipV="1">
            <a:off x="3208020" y="3698240"/>
            <a:ext cx="239014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231" idx="0"/>
            <a:endCxn id="3" idx="4"/>
          </p:cNvCxnSpPr>
          <p:nvPr/>
        </p:nvCxnSpPr>
        <p:spPr>
          <a:xfrm flipH="1" flipV="1">
            <a:off x="3208020" y="3698240"/>
            <a:ext cx="258826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230" idx="0"/>
            <a:endCxn id="3" idx="4"/>
          </p:cNvCxnSpPr>
          <p:nvPr/>
        </p:nvCxnSpPr>
        <p:spPr>
          <a:xfrm flipH="1" flipV="1">
            <a:off x="3208020" y="3698240"/>
            <a:ext cx="278638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8" name="Straight Connector 297"/>
          <p:cNvCxnSpPr>
            <a:stCxn id="270" idx="0"/>
            <a:endCxn id="3" idx="4"/>
          </p:cNvCxnSpPr>
          <p:nvPr/>
        </p:nvCxnSpPr>
        <p:spPr>
          <a:xfrm flipH="1" flipV="1">
            <a:off x="3208020" y="3698240"/>
            <a:ext cx="362966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9" name="Straight Connector 298"/>
          <p:cNvCxnSpPr>
            <a:stCxn id="269" idx="0"/>
            <a:endCxn id="3" idx="4"/>
          </p:cNvCxnSpPr>
          <p:nvPr/>
        </p:nvCxnSpPr>
        <p:spPr>
          <a:xfrm flipH="1" flipV="1">
            <a:off x="3208020" y="3698240"/>
            <a:ext cx="38277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0" name="Straight Connector 299"/>
          <p:cNvCxnSpPr>
            <a:stCxn id="268" idx="0"/>
            <a:endCxn id="3" idx="4"/>
          </p:cNvCxnSpPr>
          <p:nvPr/>
        </p:nvCxnSpPr>
        <p:spPr>
          <a:xfrm flipH="1" flipV="1">
            <a:off x="3208020" y="3698240"/>
            <a:ext cx="4025900" cy="665480"/>
          </a:xfrm>
          <a:prstGeom prst="line">
            <a:avLst/>
          </a:prstGeom>
        </p:spPr>
        <p:style>
          <a:lnRef idx="2">
            <a:schemeClr val="accent1"/>
          </a:lnRef>
          <a:fillRef idx="0">
            <a:schemeClr val="accent1"/>
          </a:fillRef>
          <a:effectRef idx="1">
            <a:schemeClr val="accent1"/>
          </a:effectRef>
          <a:fontRef idx="minor">
            <a:schemeClr val="tx1"/>
          </a:fontRef>
        </p:style>
      </p:cxnSp>
      <p:sp>
        <p:nvSpPr>
          <p:cNvPr id="301" name="Oval 300"/>
          <p:cNvSpPr/>
          <p:nvPr/>
        </p:nvSpPr>
        <p:spPr>
          <a:xfrm>
            <a:off x="4257040" y="3225800"/>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2" name="Straight Connector 301"/>
          <p:cNvCxnSpPr>
            <a:endCxn id="301" idx="4"/>
          </p:cNvCxnSpPr>
          <p:nvPr/>
        </p:nvCxnSpPr>
        <p:spPr>
          <a:xfrm flipV="1">
            <a:off x="3479800" y="3693160"/>
            <a:ext cx="102362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Straight Connector 302"/>
          <p:cNvCxnSpPr>
            <a:endCxn id="301" idx="4"/>
          </p:cNvCxnSpPr>
          <p:nvPr/>
        </p:nvCxnSpPr>
        <p:spPr>
          <a:xfrm flipV="1">
            <a:off x="3281680" y="3693160"/>
            <a:ext cx="12217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4" name="Straight Connector 303"/>
          <p:cNvCxnSpPr>
            <a:endCxn id="301" idx="4"/>
          </p:cNvCxnSpPr>
          <p:nvPr/>
        </p:nvCxnSpPr>
        <p:spPr>
          <a:xfrm flipV="1">
            <a:off x="3083560" y="3693160"/>
            <a:ext cx="141986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Straight Connector 304"/>
          <p:cNvCxnSpPr>
            <a:endCxn id="301" idx="4"/>
          </p:cNvCxnSpPr>
          <p:nvPr/>
        </p:nvCxnSpPr>
        <p:spPr>
          <a:xfrm flipV="1">
            <a:off x="4353560" y="3693160"/>
            <a:ext cx="14986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Straight Connector 305"/>
          <p:cNvCxnSpPr>
            <a:endCxn id="301" idx="4"/>
          </p:cNvCxnSpPr>
          <p:nvPr/>
        </p:nvCxnSpPr>
        <p:spPr>
          <a:xfrm flipH="1" flipV="1">
            <a:off x="4503420" y="3693160"/>
            <a:ext cx="4826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Straight Connector 306"/>
          <p:cNvCxnSpPr>
            <a:endCxn id="301" idx="4"/>
          </p:cNvCxnSpPr>
          <p:nvPr/>
        </p:nvCxnSpPr>
        <p:spPr>
          <a:xfrm flipH="1" flipV="1">
            <a:off x="4503420" y="3693160"/>
            <a:ext cx="24638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 name="Straight Connector 307"/>
          <p:cNvCxnSpPr>
            <a:endCxn id="301" idx="4"/>
          </p:cNvCxnSpPr>
          <p:nvPr/>
        </p:nvCxnSpPr>
        <p:spPr>
          <a:xfrm flipH="1" flipV="1">
            <a:off x="4503420" y="3693160"/>
            <a:ext cx="110998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 name="Straight Connector 308"/>
          <p:cNvCxnSpPr>
            <a:endCxn id="301" idx="4"/>
          </p:cNvCxnSpPr>
          <p:nvPr/>
        </p:nvCxnSpPr>
        <p:spPr>
          <a:xfrm flipH="1" flipV="1">
            <a:off x="4503420" y="3693160"/>
            <a:ext cx="13081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Straight Connector 309"/>
          <p:cNvCxnSpPr>
            <a:endCxn id="301" idx="4"/>
          </p:cNvCxnSpPr>
          <p:nvPr/>
        </p:nvCxnSpPr>
        <p:spPr>
          <a:xfrm flipH="1" flipV="1">
            <a:off x="4503420" y="3693160"/>
            <a:ext cx="150622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1" name="Straight Connector 310"/>
          <p:cNvCxnSpPr>
            <a:endCxn id="301" idx="4"/>
          </p:cNvCxnSpPr>
          <p:nvPr/>
        </p:nvCxnSpPr>
        <p:spPr>
          <a:xfrm flipH="1" flipV="1">
            <a:off x="4503420" y="3693160"/>
            <a:ext cx="2390140" cy="883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2" name="Straight Connector 311"/>
          <p:cNvCxnSpPr>
            <a:endCxn id="301" idx="4"/>
          </p:cNvCxnSpPr>
          <p:nvPr/>
        </p:nvCxnSpPr>
        <p:spPr>
          <a:xfrm flipH="1" flipV="1">
            <a:off x="4503420" y="3693160"/>
            <a:ext cx="258826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3" name="Straight Connector 312"/>
          <p:cNvCxnSpPr>
            <a:endCxn id="301" idx="4"/>
          </p:cNvCxnSpPr>
          <p:nvPr/>
        </p:nvCxnSpPr>
        <p:spPr>
          <a:xfrm flipH="1" flipV="1">
            <a:off x="4503420" y="3693160"/>
            <a:ext cx="2786380" cy="665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66" idx="0"/>
            <a:endCxn id="301" idx="4"/>
          </p:cNvCxnSpPr>
          <p:nvPr/>
        </p:nvCxnSpPr>
        <p:spPr>
          <a:xfrm flipV="1">
            <a:off x="2184400" y="3693160"/>
            <a:ext cx="2319020"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11" idx="0"/>
            <a:endCxn id="301" idx="4"/>
          </p:cNvCxnSpPr>
          <p:nvPr/>
        </p:nvCxnSpPr>
        <p:spPr>
          <a:xfrm flipV="1">
            <a:off x="1986280" y="3693160"/>
            <a:ext cx="2517140" cy="767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64" idx="0"/>
            <a:endCxn id="301" idx="4"/>
          </p:cNvCxnSpPr>
          <p:nvPr/>
        </p:nvCxnSpPr>
        <p:spPr>
          <a:xfrm flipV="1">
            <a:off x="1788160" y="3693160"/>
            <a:ext cx="2715260" cy="889000"/>
          </a:xfrm>
          <a:prstGeom prst="line">
            <a:avLst/>
          </a:prstGeom>
        </p:spPr>
        <p:style>
          <a:lnRef idx="2">
            <a:schemeClr val="accent1"/>
          </a:lnRef>
          <a:fillRef idx="0">
            <a:schemeClr val="accent1"/>
          </a:fillRef>
          <a:effectRef idx="1">
            <a:schemeClr val="accent1"/>
          </a:effectRef>
          <a:fontRef idx="minor">
            <a:schemeClr val="tx1"/>
          </a:fontRef>
        </p:style>
      </p:cxnSp>
      <p:sp>
        <p:nvSpPr>
          <p:cNvPr id="321" name="Oval 320"/>
          <p:cNvSpPr/>
          <p:nvPr/>
        </p:nvSpPr>
        <p:spPr>
          <a:xfrm>
            <a:off x="5720080" y="3225800"/>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2" name="Straight Connector 321"/>
          <p:cNvCxnSpPr>
            <a:stCxn id="168" idx="0"/>
            <a:endCxn id="321" idx="4"/>
          </p:cNvCxnSpPr>
          <p:nvPr/>
        </p:nvCxnSpPr>
        <p:spPr>
          <a:xfrm flipV="1">
            <a:off x="3454400" y="3693160"/>
            <a:ext cx="2512060"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169" idx="0"/>
            <a:endCxn id="321" idx="4"/>
          </p:cNvCxnSpPr>
          <p:nvPr/>
        </p:nvCxnSpPr>
        <p:spPr>
          <a:xfrm flipV="1">
            <a:off x="3256280" y="3693160"/>
            <a:ext cx="2710180" cy="767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4" name="Straight Connector 323"/>
          <p:cNvCxnSpPr>
            <a:stCxn id="170" idx="0"/>
            <a:endCxn id="321" idx="4"/>
          </p:cNvCxnSpPr>
          <p:nvPr/>
        </p:nvCxnSpPr>
        <p:spPr>
          <a:xfrm flipV="1">
            <a:off x="3058160" y="3693160"/>
            <a:ext cx="2908300" cy="88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212" idx="0"/>
            <a:endCxn id="321" idx="4"/>
          </p:cNvCxnSpPr>
          <p:nvPr/>
        </p:nvCxnSpPr>
        <p:spPr>
          <a:xfrm flipV="1">
            <a:off x="4714240" y="3693160"/>
            <a:ext cx="1252220"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6" name="Straight Connector 325"/>
          <p:cNvCxnSpPr>
            <a:stCxn id="213" idx="0"/>
            <a:endCxn id="321" idx="4"/>
          </p:cNvCxnSpPr>
          <p:nvPr/>
        </p:nvCxnSpPr>
        <p:spPr>
          <a:xfrm flipV="1">
            <a:off x="4516120" y="3693160"/>
            <a:ext cx="1450340" cy="767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214" idx="0"/>
            <a:endCxn id="321" idx="4"/>
          </p:cNvCxnSpPr>
          <p:nvPr/>
        </p:nvCxnSpPr>
        <p:spPr>
          <a:xfrm flipV="1">
            <a:off x="4318000" y="3693160"/>
            <a:ext cx="1648460" cy="88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232" idx="0"/>
            <a:endCxn id="321" idx="4"/>
          </p:cNvCxnSpPr>
          <p:nvPr/>
        </p:nvCxnSpPr>
        <p:spPr>
          <a:xfrm flipV="1">
            <a:off x="5598160" y="3693160"/>
            <a:ext cx="368300" cy="88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231" idx="0"/>
            <a:endCxn id="321" idx="4"/>
          </p:cNvCxnSpPr>
          <p:nvPr/>
        </p:nvCxnSpPr>
        <p:spPr>
          <a:xfrm flipV="1">
            <a:off x="5796280" y="3693160"/>
            <a:ext cx="170180" cy="767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6" name="Straight Connector 335"/>
          <p:cNvCxnSpPr>
            <a:stCxn id="230" idx="0"/>
            <a:endCxn id="321" idx="4"/>
          </p:cNvCxnSpPr>
          <p:nvPr/>
        </p:nvCxnSpPr>
        <p:spPr>
          <a:xfrm flipH="1" flipV="1">
            <a:off x="5966460" y="3693160"/>
            <a:ext cx="27940"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9" name="Straight Connector 338"/>
          <p:cNvCxnSpPr>
            <a:stCxn id="270" idx="0"/>
            <a:endCxn id="321" idx="4"/>
          </p:cNvCxnSpPr>
          <p:nvPr/>
        </p:nvCxnSpPr>
        <p:spPr>
          <a:xfrm flipH="1" flipV="1">
            <a:off x="5966460" y="3693160"/>
            <a:ext cx="871220" cy="889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2" name="Straight Connector 341"/>
          <p:cNvCxnSpPr>
            <a:stCxn id="269" idx="0"/>
            <a:endCxn id="321" idx="4"/>
          </p:cNvCxnSpPr>
          <p:nvPr/>
        </p:nvCxnSpPr>
        <p:spPr>
          <a:xfrm flipH="1" flipV="1">
            <a:off x="5966460" y="3693160"/>
            <a:ext cx="1069340" cy="767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268" idx="0"/>
            <a:endCxn id="321" idx="4"/>
          </p:cNvCxnSpPr>
          <p:nvPr/>
        </p:nvCxnSpPr>
        <p:spPr>
          <a:xfrm flipH="1" flipV="1">
            <a:off x="5966460" y="3693160"/>
            <a:ext cx="1267460"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8" name="Straight Connector 347"/>
          <p:cNvCxnSpPr>
            <a:stCxn id="3" idx="0"/>
            <a:endCxn id="285" idx="4"/>
          </p:cNvCxnSpPr>
          <p:nvPr/>
        </p:nvCxnSpPr>
        <p:spPr>
          <a:xfrm flipV="1">
            <a:off x="3208020" y="2574170"/>
            <a:ext cx="1283162" cy="65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301" idx="0"/>
            <a:endCxn id="285" idx="4"/>
          </p:cNvCxnSpPr>
          <p:nvPr/>
        </p:nvCxnSpPr>
        <p:spPr>
          <a:xfrm flipH="1" flipV="1">
            <a:off x="4491182" y="2574170"/>
            <a:ext cx="12238" cy="651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4" name="Straight Connector 353"/>
          <p:cNvCxnSpPr>
            <a:stCxn id="321" idx="0"/>
            <a:endCxn id="285" idx="4"/>
          </p:cNvCxnSpPr>
          <p:nvPr/>
        </p:nvCxnSpPr>
        <p:spPr>
          <a:xfrm flipH="1" flipV="1">
            <a:off x="4491182" y="2574170"/>
            <a:ext cx="1475278" cy="651630"/>
          </a:xfrm>
          <a:prstGeom prst="line">
            <a:avLst/>
          </a:prstGeom>
        </p:spPr>
        <p:style>
          <a:lnRef idx="2">
            <a:schemeClr val="accent1"/>
          </a:lnRef>
          <a:fillRef idx="0">
            <a:schemeClr val="accent1"/>
          </a:fillRef>
          <a:effectRef idx="1">
            <a:schemeClr val="accent1"/>
          </a:effectRef>
          <a:fontRef idx="minor">
            <a:schemeClr val="tx1"/>
          </a:fontRef>
        </p:style>
      </p:cxnSp>
      <p:sp>
        <p:nvSpPr>
          <p:cNvPr id="160" name="TextBox 159"/>
          <p:cNvSpPr txBox="1"/>
          <p:nvPr/>
        </p:nvSpPr>
        <p:spPr>
          <a:xfrm>
            <a:off x="2121020" y="1483996"/>
            <a:ext cx="4803617" cy="461665"/>
          </a:xfrm>
          <a:prstGeom prst="rect">
            <a:avLst/>
          </a:prstGeom>
          <a:noFill/>
        </p:spPr>
        <p:txBody>
          <a:bodyPr wrap="square" rtlCol="0">
            <a:spAutoFit/>
          </a:bodyPr>
          <a:lstStyle/>
          <a:p>
            <a:r>
              <a:rPr lang="en-US" sz="2400" b="1" dirty="0" smtClean="0">
                <a:solidFill>
                  <a:srgbClr val="FF0000"/>
                </a:solidFill>
              </a:rPr>
              <a:t>Output: </a:t>
            </a:r>
            <a:r>
              <a:rPr lang="en-US" sz="2400" dirty="0" smtClean="0"/>
              <a:t>Bound (+1) vs. not bound (0)</a:t>
            </a:r>
            <a:endParaRPr lang="en-US" sz="2400" dirty="0"/>
          </a:p>
        </p:txBody>
      </p:sp>
      <p:sp>
        <p:nvSpPr>
          <p:cNvPr id="162" name="TextBox 161"/>
          <p:cNvSpPr txBox="1"/>
          <p:nvPr/>
        </p:nvSpPr>
        <p:spPr>
          <a:xfrm>
            <a:off x="1570190" y="6245632"/>
            <a:ext cx="6038273" cy="461665"/>
          </a:xfrm>
          <a:prstGeom prst="rect">
            <a:avLst/>
          </a:prstGeom>
          <a:noFill/>
        </p:spPr>
        <p:txBody>
          <a:bodyPr wrap="square" rtlCol="0">
            <a:spAutoFit/>
          </a:bodyPr>
          <a:lstStyle/>
          <a:p>
            <a:r>
              <a:rPr lang="en-US" sz="2400" b="1" dirty="0" smtClean="0">
                <a:solidFill>
                  <a:srgbClr val="FF0000"/>
                </a:solidFill>
              </a:rPr>
              <a:t>Input: </a:t>
            </a:r>
            <a:r>
              <a:rPr lang="en-US" sz="2400" dirty="0" smtClean="0"/>
              <a:t>Raw DNA sequence, one-hot encoded</a:t>
            </a:r>
            <a:endParaRPr lang="en-US" sz="2400" dirty="0"/>
          </a:p>
        </p:txBody>
      </p:sp>
      <p:sp>
        <p:nvSpPr>
          <p:cNvPr id="4" name="TextBox 3"/>
          <p:cNvSpPr txBox="1"/>
          <p:nvPr/>
        </p:nvSpPr>
        <p:spPr>
          <a:xfrm>
            <a:off x="155740" y="4302413"/>
            <a:ext cx="1773091" cy="646331"/>
          </a:xfrm>
          <a:prstGeom prst="rect">
            <a:avLst/>
          </a:prstGeom>
          <a:noFill/>
        </p:spPr>
        <p:txBody>
          <a:bodyPr wrap="square" rtlCol="0">
            <a:spAutoFit/>
          </a:bodyPr>
          <a:lstStyle/>
          <a:p>
            <a:r>
              <a:rPr lang="en-US" dirty="0" smtClean="0"/>
              <a:t>Convolutional layer</a:t>
            </a:r>
            <a:endParaRPr lang="en-US" dirty="0"/>
          </a:p>
        </p:txBody>
      </p:sp>
    </p:spTree>
    <p:extLst>
      <p:ext uri="{BB962C8B-B14F-4D97-AF65-F5344CB8AC3E}">
        <p14:creationId xmlns:p14="http://schemas.microsoft.com/office/powerpoint/2010/main" val="5315411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340"/>
            <a:ext cx="9144000" cy="1143000"/>
          </a:xfrm>
        </p:spPr>
        <p:txBody>
          <a:bodyPr>
            <a:normAutofit/>
          </a:bodyPr>
          <a:lstStyle/>
          <a:p>
            <a:r>
              <a:rPr lang="en-US" sz="3400" dirty="0" smtClean="0"/>
              <a:t>Learning reoccurring patterns</a:t>
            </a:r>
            <a:endParaRPr lang="en-US" sz="3400" dirty="0"/>
          </a:p>
        </p:txBody>
      </p:sp>
      <p:pic>
        <p:nvPicPr>
          <p:cNvPr id="5" name="Picture 4" descr="Screen Shot 2016-02-01 at 2.2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4" y="1603374"/>
            <a:ext cx="2735855" cy="5032375"/>
          </a:xfrm>
          <a:prstGeom prst="rect">
            <a:avLst/>
          </a:prstGeom>
        </p:spPr>
      </p:pic>
      <p:sp>
        <p:nvSpPr>
          <p:cNvPr id="6" name="TextBox 5"/>
          <p:cNvSpPr txBox="1"/>
          <p:nvPr/>
        </p:nvSpPr>
        <p:spPr>
          <a:xfrm>
            <a:off x="23090" y="953055"/>
            <a:ext cx="1956147" cy="646331"/>
          </a:xfrm>
          <a:prstGeom prst="rect">
            <a:avLst/>
          </a:prstGeom>
          <a:noFill/>
        </p:spPr>
        <p:txBody>
          <a:bodyPr wrap="none" rtlCol="0">
            <a:spAutoFit/>
          </a:bodyPr>
          <a:lstStyle/>
          <a:p>
            <a:r>
              <a:rPr lang="en-US" dirty="0" smtClean="0"/>
              <a:t>ENCODE PWMs</a:t>
            </a:r>
          </a:p>
          <a:p>
            <a:r>
              <a:rPr lang="en-US" dirty="0"/>
              <a:t>(</a:t>
            </a:r>
            <a:r>
              <a:rPr lang="en-US" dirty="0" err="1" smtClean="0"/>
              <a:t>Kheradpour</a:t>
            </a:r>
            <a:r>
              <a:rPr lang="en-US" dirty="0" smtClean="0"/>
              <a:t> </a:t>
            </a:r>
            <a:r>
              <a:rPr lang="en-US" dirty="0"/>
              <a:t>et </a:t>
            </a:r>
            <a:r>
              <a:rPr lang="en-US" dirty="0" smtClean="0"/>
              <a:t>al.)</a:t>
            </a:r>
            <a:endParaRPr lang="en-US" dirty="0"/>
          </a:p>
        </p:txBody>
      </p:sp>
      <p:grpSp>
        <p:nvGrpSpPr>
          <p:cNvPr id="58" name="Group 57"/>
          <p:cNvGrpSpPr/>
          <p:nvPr/>
        </p:nvGrpSpPr>
        <p:grpSpPr>
          <a:xfrm>
            <a:off x="3762152" y="2289200"/>
            <a:ext cx="4261071" cy="1752600"/>
            <a:chOff x="4299299" y="76200"/>
            <a:chExt cx="4768501" cy="1752600"/>
          </a:xfrm>
        </p:grpSpPr>
        <p:pic>
          <p:nvPicPr>
            <p:cNvPr id="59" name="Picture 58" descr="Screen Shot 2016-02-19 at 10.32.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99" y="76200"/>
              <a:ext cx="2526682" cy="443291"/>
            </a:xfrm>
            <a:prstGeom prst="rect">
              <a:avLst/>
            </a:prstGeom>
          </p:spPr>
        </p:pic>
        <p:pic>
          <p:nvPicPr>
            <p:cNvPr id="60" name="Picture 59" descr="Screen Shot 2016-02-19 at 10.32.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516" y="531001"/>
              <a:ext cx="2066614" cy="432073"/>
            </a:xfrm>
            <a:prstGeom prst="rect">
              <a:avLst/>
            </a:prstGeom>
          </p:spPr>
        </p:pic>
        <p:pic>
          <p:nvPicPr>
            <p:cNvPr id="61" name="Picture 60" descr="Screen Shot 2016-02-19 at 10.33.5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0386" y="971988"/>
              <a:ext cx="2077581" cy="456612"/>
            </a:xfrm>
            <a:prstGeom prst="rect">
              <a:avLst/>
            </a:prstGeom>
          </p:spPr>
        </p:pic>
        <p:pic>
          <p:nvPicPr>
            <p:cNvPr id="62" name="Picture 61" descr="Screen Shot 2016-02-19 at 10.34.2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1388737"/>
              <a:ext cx="3048000" cy="440063"/>
            </a:xfrm>
            <a:prstGeom prst="rect">
              <a:avLst/>
            </a:prstGeom>
          </p:spPr>
        </p:pic>
      </p:grpSp>
      <p:grpSp>
        <p:nvGrpSpPr>
          <p:cNvPr id="63" name="Group 62"/>
          <p:cNvGrpSpPr/>
          <p:nvPr/>
        </p:nvGrpSpPr>
        <p:grpSpPr>
          <a:xfrm>
            <a:off x="5099699" y="2213000"/>
            <a:ext cx="2185483" cy="1832648"/>
            <a:chOff x="2721332" y="19363"/>
            <a:chExt cx="2568762" cy="1832648"/>
          </a:xfrm>
        </p:grpSpPr>
        <p:sp>
          <p:nvSpPr>
            <p:cNvPr id="64" name="Rectangle 63"/>
            <p:cNvSpPr/>
            <p:nvPr/>
          </p:nvSpPr>
          <p:spPr>
            <a:xfrm>
              <a:off x="2721332" y="19363"/>
              <a:ext cx="476231" cy="1010121"/>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3197563" y="19363"/>
              <a:ext cx="634975" cy="138530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642431" y="986193"/>
              <a:ext cx="647663" cy="86581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3826195" y="561381"/>
              <a:ext cx="176332" cy="124733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002526" y="569479"/>
              <a:ext cx="248519" cy="849624"/>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9" name="Picture 68" descr="Screen Shot 2016-02-19 at 10.56.22 AM.png"/>
          <p:cNvPicPr>
            <a:picLocks noChangeAspect="1"/>
          </p:cNvPicPr>
          <p:nvPr/>
        </p:nvPicPr>
        <p:blipFill rotWithShape="1">
          <a:blip r:embed="rId7">
            <a:extLst>
              <a:ext uri="{28A0092B-C50C-407E-A947-70E740481C1C}">
                <a14:useLocalDpi xmlns:a14="http://schemas.microsoft.com/office/drawing/2010/main" val="0"/>
              </a:ext>
            </a:extLst>
          </a:blip>
          <a:srcRect r="513"/>
          <a:stretch/>
        </p:blipFill>
        <p:spPr>
          <a:xfrm>
            <a:off x="3156527" y="4101242"/>
            <a:ext cx="5872019" cy="762000"/>
          </a:xfrm>
          <a:prstGeom prst="rect">
            <a:avLst/>
          </a:prstGeom>
        </p:spPr>
      </p:pic>
      <p:sp>
        <p:nvSpPr>
          <p:cNvPr id="3" name="TextBox 2"/>
          <p:cNvSpPr txBox="1"/>
          <p:nvPr/>
        </p:nvSpPr>
        <p:spPr>
          <a:xfrm>
            <a:off x="3195525" y="3975486"/>
            <a:ext cx="1907907" cy="646331"/>
          </a:xfrm>
          <a:prstGeom prst="rect">
            <a:avLst/>
          </a:prstGeom>
          <a:noFill/>
        </p:spPr>
        <p:txBody>
          <a:bodyPr wrap="none" rtlCol="0">
            <a:spAutoFit/>
          </a:bodyPr>
          <a:lstStyle/>
          <a:p>
            <a:r>
              <a:rPr lang="en-US" dirty="0" smtClean="0"/>
              <a:t>(Spoiler)</a:t>
            </a:r>
          </a:p>
          <a:p>
            <a:r>
              <a:rPr lang="en-US" dirty="0" smtClean="0"/>
              <a:t>Result </a:t>
            </a:r>
            <a:r>
              <a:rPr lang="en-US" dirty="0" smtClean="0"/>
              <a:t>of </a:t>
            </a:r>
            <a:r>
              <a:rPr lang="en-US" dirty="0" err="1" smtClean="0"/>
              <a:t>MoDISco</a:t>
            </a:r>
            <a:endParaRPr lang="en-US" dirty="0"/>
          </a:p>
        </p:txBody>
      </p:sp>
    </p:spTree>
    <p:extLst>
      <p:ext uri="{BB962C8B-B14F-4D97-AF65-F5344CB8AC3E}">
        <p14:creationId xmlns:p14="http://schemas.microsoft.com/office/powerpoint/2010/main" val="3557277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599" y="1213674"/>
            <a:ext cx="3674992" cy="369332"/>
          </a:xfrm>
          <a:prstGeom prst="rect">
            <a:avLst/>
          </a:prstGeom>
          <a:noFill/>
        </p:spPr>
        <p:txBody>
          <a:bodyPr wrap="none" rtlCol="0">
            <a:spAutoFit/>
          </a:bodyPr>
          <a:lstStyle/>
          <a:p>
            <a:r>
              <a:rPr lang="en-US" dirty="0" err="1" smtClean="0"/>
              <a:t>DeepBind</a:t>
            </a:r>
            <a:r>
              <a:rPr lang="en-US" dirty="0" smtClean="0"/>
              <a:t> (</a:t>
            </a:r>
            <a:r>
              <a:rPr lang="en-US" dirty="0" err="1" smtClean="0"/>
              <a:t>Alipanahi</a:t>
            </a:r>
            <a:r>
              <a:rPr lang="en-US" dirty="0" smtClean="0"/>
              <a:t> et al.</a:t>
            </a:r>
            <a:r>
              <a:rPr lang="en-US" dirty="0" smtClean="0"/>
              <a:t>) for Nanog</a:t>
            </a:r>
            <a:endParaRPr lang="en-US" dirty="0"/>
          </a:p>
        </p:txBody>
      </p:sp>
      <p:pic>
        <p:nvPicPr>
          <p:cNvPr id="5" name="Picture 4" descr="Screen Shot 2016-02-01 at 2.3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23" y="1583006"/>
            <a:ext cx="3458165" cy="5086904"/>
          </a:xfrm>
          <a:prstGeom prst="rect">
            <a:avLst/>
          </a:prstGeom>
        </p:spPr>
      </p:pic>
      <p:sp>
        <p:nvSpPr>
          <p:cNvPr id="6" name="Title 1"/>
          <p:cNvSpPr>
            <a:spLocks noGrp="1"/>
          </p:cNvSpPr>
          <p:nvPr>
            <p:ph type="title"/>
          </p:nvPr>
        </p:nvSpPr>
        <p:spPr>
          <a:xfrm>
            <a:off x="0" y="274638"/>
            <a:ext cx="9144000" cy="672089"/>
          </a:xfrm>
        </p:spPr>
        <p:txBody>
          <a:bodyPr>
            <a:noAutofit/>
          </a:bodyPr>
          <a:lstStyle/>
          <a:p>
            <a:r>
              <a:rPr lang="en-US" sz="3400" dirty="0" smtClean="0"/>
              <a:t>Visualizing individual </a:t>
            </a:r>
            <a:r>
              <a:rPr lang="en-US" sz="3400" dirty="0" smtClean="0"/>
              <a:t>convolutional neurons </a:t>
            </a:r>
            <a:r>
              <a:rPr lang="en-US" sz="3400" dirty="0" smtClean="0"/>
              <a:t>gives </a:t>
            </a:r>
            <a:r>
              <a:rPr lang="en-US" sz="3400" dirty="0" smtClean="0"/>
              <a:t>highly distributed representations</a:t>
            </a:r>
            <a:endParaRPr lang="en-US" sz="3400" dirty="0"/>
          </a:p>
        </p:txBody>
      </p:sp>
      <p:pic>
        <p:nvPicPr>
          <p:cNvPr id="12" name="Picture 2"/>
          <p:cNvPicPr>
            <a:picLocks noChangeAspect="1" noChangeArrowheads="1"/>
          </p:cNvPicPr>
          <p:nvPr/>
        </p:nvPicPr>
        <p:blipFill rotWithShape="1">
          <a:blip r:embed="rId3" cstate="print"/>
          <a:srcRect r="21785"/>
          <a:stretch/>
        </p:blipFill>
        <p:spPr bwMode="auto">
          <a:xfrm>
            <a:off x="5012267" y="1902178"/>
            <a:ext cx="3609620" cy="4264378"/>
          </a:xfrm>
          <a:prstGeom prst="rect">
            <a:avLst/>
          </a:prstGeom>
          <a:noFill/>
          <a:ln w="9525">
            <a:noFill/>
            <a:miter lim="800000"/>
            <a:headEnd/>
            <a:tailEnd/>
          </a:ln>
        </p:spPr>
      </p:pic>
      <p:sp>
        <p:nvSpPr>
          <p:cNvPr id="13" name="TextBox 12"/>
          <p:cNvSpPr txBox="1"/>
          <p:nvPr/>
        </p:nvSpPr>
        <p:spPr>
          <a:xfrm>
            <a:off x="5955195" y="1320916"/>
            <a:ext cx="1930900" cy="369332"/>
          </a:xfrm>
          <a:prstGeom prst="rect">
            <a:avLst/>
          </a:prstGeom>
          <a:noFill/>
        </p:spPr>
        <p:txBody>
          <a:bodyPr wrap="none" rtlCol="0">
            <a:spAutoFit/>
          </a:bodyPr>
          <a:lstStyle/>
          <a:p>
            <a:r>
              <a:rPr lang="en-US" dirty="0" smtClean="0"/>
              <a:t>In computer vision</a:t>
            </a:r>
            <a:endParaRPr lang="en-US" dirty="0"/>
          </a:p>
        </p:txBody>
      </p:sp>
    </p:spTree>
    <p:extLst>
      <p:ext uri="{BB962C8B-B14F-4D97-AF65-F5344CB8AC3E}">
        <p14:creationId xmlns:p14="http://schemas.microsoft.com/office/powerpoint/2010/main" val="39186404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400" dirty="0" smtClean="0"/>
              <a:t>How do we combine the aggregate contribution of multiple pattern detectors at individual sequences?</a:t>
            </a:r>
            <a:endParaRPr lang="en-US" sz="3400" dirty="0"/>
          </a:p>
        </p:txBody>
      </p:sp>
      <p:sp>
        <p:nvSpPr>
          <p:cNvPr id="4" name="TextBox 3"/>
          <p:cNvSpPr txBox="1"/>
          <p:nvPr/>
        </p:nvSpPr>
        <p:spPr>
          <a:xfrm>
            <a:off x="457200" y="1746250"/>
            <a:ext cx="7621880" cy="477054"/>
          </a:xfrm>
          <a:prstGeom prst="rect">
            <a:avLst/>
          </a:prstGeom>
          <a:noFill/>
        </p:spPr>
        <p:txBody>
          <a:bodyPr wrap="none" rtlCol="0">
            <a:spAutoFit/>
          </a:bodyPr>
          <a:lstStyle/>
          <a:p>
            <a:r>
              <a:rPr lang="en-US" sz="2500" dirty="0" smtClean="0"/>
              <a:t>Insight: filter contributions are resolved at the input level</a:t>
            </a:r>
            <a:endParaRPr lang="en-US" sz="2500" dirty="0"/>
          </a:p>
        </p:txBody>
      </p:sp>
      <p:pic>
        <p:nvPicPr>
          <p:cNvPr id="13" name="Picture 12" descr="Screen Shot 2016-02-01 at 8.52.17 PM.png"/>
          <p:cNvPicPr>
            <a:picLocks noChangeAspect="1"/>
          </p:cNvPicPr>
          <p:nvPr/>
        </p:nvPicPr>
        <p:blipFill rotWithShape="1">
          <a:blip r:embed="rId2">
            <a:extLst>
              <a:ext uri="{28A0092B-C50C-407E-A947-70E740481C1C}">
                <a14:useLocalDpi xmlns:a14="http://schemas.microsoft.com/office/drawing/2010/main" val="0"/>
              </a:ext>
            </a:extLst>
          </a:blip>
          <a:srcRect t="8240"/>
          <a:stretch/>
        </p:blipFill>
        <p:spPr>
          <a:xfrm>
            <a:off x="457200" y="3728719"/>
            <a:ext cx="8115300" cy="827405"/>
          </a:xfrm>
          <a:prstGeom prst="rect">
            <a:avLst/>
          </a:prstGeom>
        </p:spPr>
      </p:pic>
      <p:pic>
        <p:nvPicPr>
          <p:cNvPr id="15" name="Picture 14" descr="Screen Shot 2016-02-01 at 8.5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4730750"/>
            <a:ext cx="8201025" cy="908050"/>
          </a:xfrm>
          <a:prstGeom prst="rect">
            <a:avLst/>
          </a:prstGeom>
        </p:spPr>
      </p:pic>
      <p:pic>
        <p:nvPicPr>
          <p:cNvPr id="16" name="Picture 15" descr="Screen Shot 2016-02-01 at 9.02.53 PM.png"/>
          <p:cNvPicPr>
            <a:picLocks noChangeAspect="1"/>
          </p:cNvPicPr>
          <p:nvPr/>
        </p:nvPicPr>
        <p:blipFill rotWithShape="1">
          <a:blip r:embed="rId4">
            <a:extLst>
              <a:ext uri="{28A0092B-C50C-407E-A947-70E740481C1C}">
                <a14:useLocalDpi xmlns:a14="http://schemas.microsoft.com/office/drawing/2010/main" val="0"/>
              </a:ext>
            </a:extLst>
          </a:blip>
          <a:srcRect b="4538"/>
          <a:stretch/>
        </p:blipFill>
        <p:spPr>
          <a:xfrm>
            <a:off x="301625" y="2345923"/>
            <a:ext cx="7715250" cy="834157"/>
          </a:xfrm>
          <a:prstGeom prst="rect">
            <a:avLst/>
          </a:prstGeom>
        </p:spPr>
      </p:pic>
      <p:pic>
        <p:nvPicPr>
          <p:cNvPr id="17" name="Picture 16" descr="Screen Shot 2016-02-01 at 9.02.53 PM.png"/>
          <p:cNvPicPr>
            <a:picLocks noChangeAspect="1"/>
          </p:cNvPicPr>
          <p:nvPr/>
        </p:nvPicPr>
        <p:blipFill rotWithShape="1">
          <a:blip r:embed="rId4">
            <a:extLst>
              <a:ext uri="{28A0092B-C50C-407E-A947-70E740481C1C}">
                <a14:useLocalDpi xmlns:a14="http://schemas.microsoft.com/office/drawing/2010/main" val="0"/>
              </a:ext>
            </a:extLst>
          </a:blip>
          <a:srcRect l="60053" r="25015" b="4538"/>
          <a:stretch/>
        </p:blipFill>
        <p:spPr>
          <a:xfrm>
            <a:off x="4934857" y="2345923"/>
            <a:ext cx="1152072" cy="834157"/>
          </a:xfrm>
          <a:prstGeom prst="rect">
            <a:avLst/>
          </a:prstGeom>
        </p:spPr>
      </p:pic>
      <p:pic>
        <p:nvPicPr>
          <p:cNvPr id="18" name="Picture 17" descr="Screen Shot 2016-02-01 at 9.02.53 PM.png"/>
          <p:cNvPicPr>
            <a:picLocks noChangeAspect="1"/>
          </p:cNvPicPr>
          <p:nvPr/>
        </p:nvPicPr>
        <p:blipFill rotWithShape="1">
          <a:blip r:embed="rId4">
            <a:extLst>
              <a:ext uri="{28A0092B-C50C-407E-A947-70E740481C1C}">
                <a14:useLocalDpi xmlns:a14="http://schemas.microsoft.com/office/drawing/2010/main" val="0"/>
              </a:ext>
            </a:extLst>
          </a:blip>
          <a:srcRect l="13139" r="75574" b="4538"/>
          <a:stretch/>
        </p:blipFill>
        <p:spPr>
          <a:xfrm>
            <a:off x="1315357" y="2345923"/>
            <a:ext cx="870857" cy="834157"/>
          </a:xfrm>
          <a:prstGeom prst="rect">
            <a:avLst/>
          </a:prstGeom>
        </p:spPr>
      </p:pic>
      <p:pic>
        <p:nvPicPr>
          <p:cNvPr id="19" name="Picture 18" descr="Screen Shot 2016-02-01 at 8.52.17 PM.png"/>
          <p:cNvPicPr>
            <a:picLocks noChangeAspect="1"/>
          </p:cNvPicPr>
          <p:nvPr/>
        </p:nvPicPr>
        <p:blipFill rotWithShape="1">
          <a:blip r:embed="rId2">
            <a:extLst>
              <a:ext uri="{28A0092B-C50C-407E-A947-70E740481C1C}">
                <a14:useLocalDpi xmlns:a14="http://schemas.microsoft.com/office/drawing/2010/main" val="0"/>
              </a:ext>
            </a:extLst>
          </a:blip>
          <a:srcRect l="75520" t="8240" r="9278"/>
          <a:stretch/>
        </p:blipFill>
        <p:spPr>
          <a:xfrm>
            <a:off x="6585856" y="3728719"/>
            <a:ext cx="1233715" cy="827405"/>
          </a:xfrm>
          <a:prstGeom prst="rect">
            <a:avLst/>
          </a:prstGeom>
        </p:spPr>
      </p:pic>
      <p:pic>
        <p:nvPicPr>
          <p:cNvPr id="20" name="Picture 19" descr="Screen Shot 2016-02-01 at 8.52.17 PM.png"/>
          <p:cNvPicPr>
            <a:picLocks noChangeAspect="1"/>
          </p:cNvPicPr>
          <p:nvPr/>
        </p:nvPicPr>
        <p:blipFill rotWithShape="1">
          <a:blip r:embed="rId2">
            <a:extLst>
              <a:ext uri="{28A0092B-C50C-407E-A947-70E740481C1C}">
                <a14:useLocalDpi xmlns:a14="http://schemas.microsoft.com/office/drawing/2010/main" val="0"/>
              </a:ext>
            </a:extLst>
          </a:blip>
          <a:srcRect l="15828" t="8240" r="71093"/>
          <a:stretch/>
        </p:blipFill>
        <p:spPr>
          <a:xfrm>
            <a:off x="1741714" y="3728719"/>
            <a:ext cx="1061357" cy="827405"/>
          </a:xfrm>
          <a:prstGeom prst="rect">
            <a:avLst/>
          </a:prstGeom>
        </p:spPr>
      </p:pic>
      <p:pic>
        <p:nvPicPr>
          <p:cNvPr id="22" name="Picture 21" descr="Screen Shot 2016-02-01 at 8.58.23 PM.png"/>
          <p:cNvPicPr>
            <a:picLocks noChangeAspect="1"/>
          </p:cNvPicPr>
          <p:nvPr/>
        </p:nvPicPr>
        <p:blipFill rotWithShape="1">
          <a:blip r:embed="rId3">
            <a:extLst>
              <a:ext uri="{28A0092B-C50C-407E-A947-70E740481C1C}">
                <a14:useLocalDpi xmlns:a14="http://schemas.microsoft.com/office/drawing/2010/main" val="0"/>
              </a:ext>
            </a:extLst>
          </a:blip>
          <a:srcRect l="43006" r="47149"/>
          <a:stretch/>
        </p:blipFill>
        <p:spPr>
          <a:xfrm>
            <a:off x="3755572" y="4730750"/>
            <a:ext cx="807358" cy="908050"/>
          </a:xfrm>
          <a:prstGeom prst="rect">
            <a:avLst/>
          </a:prstGeom>
        </p:spPr>
      </p:pic>
      <p:pic>
        <p:nvPicPr>
          <p:cNvPr id="26" name="Picture 25" descr="Screen Shot 2016-02-01 at 9.02.53 PM.png"/>
          <p:cNvPicPr>
            <a:picLocks noChangeAspect="1"/>
          </p:cNvPicPr>
          <p:nvPr/>
        </p:nvPicPr>
        <p:blipFill rotWithShape="1">
          <a:blip r:embed="rId4">
            <a:extLst>
              <a:ext uri="{28A0092B-C50C-407E-A947-70E740481C1C}">
                <a14:useLocalDpi xmlns:a14="http://schemas.microsoft.com/office/drawing/2010/main" val="0"/>
              </a:ext>
            </a:extLst>
          </a:blip>
          <a:srcRect l="60053" r="25015" b="4538"/>
          <a:stretch/>
        </p:blipFill>
        <p:spPr>
          <a:xfrm>
            <a:off x="5433784" y="2763001"/>
            <a:ext cx="1152072" cy="834157"/>
          </a:xfrm>
          <a:prstGeom prst="rect">
            <a:avLst/>
          </a:prstGeom>
        </p:spPr>
      </p:pic>
      <p:pic>
        <p:nvPicPr>
          <p:cNvPr id="28" name="Picture 27" descr="Screen Shot 2016-02-01 at 8.52.17 PM.png"/>
          <p:cNvPicPr>
            <a:picLocks noChangeAspect="1"/>
          </p:cNvPicPr>
          <p:nvPr/>
        </p:nvPicPr>
        <p:blipFill rotWithShape="1">
          <a:blip r:embed="rId2">
            <a:extLst>
              <a:ext uri="{28A0092B-C50C-407E-A947-70E740481C1C}">
                <a14:useLocalDpi xmlns:a14="http://schemas.microsoft.com/office/drawing/2010/main" val="0"/>
              </a:ext>
            </a:extLst>
          </a:blip>
          <a:srcRect l="75520" t="8240" r="9278"/>
          <a:stretch/>
        </p:blipFill>
        <p:spPr>
          <a:xfrm>
            <a:off x="5511802" y="3619816"/>
            <a:ext cx="1233715" cy="827405"/>
          </a:xfrm>
          <a:prstGeom prst="rect">
            <a:avLst/>
          </a:prstGeom>
        </p:spPr>
      </p:pic>
      <p:pic>
        <p:nvPicPr>
          <p:cNvPr id="31" name="Picture 30" descr="Screen Shot 2016-02-01 at 8.58.23 PM.png"/>
          <p:cNvPicPr>
            <a:picLocks noChangeAspect="1"/>
          </p:cNvPicPr>
          <p:nvPr/>
        </p:nvPicPr>
        <p:blipFill rotWithShape="1">
          <a:blip r:embed="rId3">
            <a:extLst>
              <a:ext uri="{28A0092B-C50C-407E-A947-70E740481C1C}">
                <a14:useLocalDpi xmlns:a14="http://schemas.microsoft.com/office/drawing/2010/main" val="0"/>
              </a:ext>
            </a:extLst>
          </a:blip>
          <a:srcRect l="43006" r="47149"/>
          <a:stretch/>
        </p:blipFill>
        <p:spPr>
          <a:xfrm>
            <a:off x="2855687" y="3827645"/>
            <a:ext cx="807358" cy="908050"/>
          </a:xfrm>
          <a:prstGeom prst="rect">
            <a:avLst/>
          </a:prstGeom>
        </p:spPr>
      </p:pic>
      <p:pic>
        <p:nvPicPr>
          <p:cNvPr id="32" name="Picture 31" descr="Screen Shot 2016-02-01 at 9.02.53 PM.png"/>
          <p:cNvPicPr>
            <a:picLocks noChangeAspect="1"/>
          </p:cNvPicPr>
          <p:nvPr/>
        </p:nvPicPr>
        <p:blipFill rotWithShape="1">
          <a:blip r:embed="rId4">
            <a:extLst>
              <a:ext uri="{28A0092B-C50C-407E-A947-70E740481C1C}">
                <a14:useLocalDpi xmlns:a14="http://schemas.microsoft.com/office/drawing/2010/main" val="0"/>
              </a:ext>
            </a:extLst>
          </a:blip>
          <a:srcRect l="13139" r="75574" b="4538"/>
          <a:stretch/>
        </p:blipFill>
        <p:spPr>
          <a:xfrm>
            <a:off x="2819401" y="3030627"/>
            <a:ext cx="870857" cy="834157"/>
          </a:xfrm>
          <a:prstGeom prst="rect">
            <a:avLst/>
          </a:prstGeom>
        </p:spPr>
      </p:pic>
      <p:pic>
        <p:nvPicPr>
          <p:cNvPr id="33" name="Picture 32" descr="Screen Shot 2016-02-01 at 8.52.17 PM.png"/>
          <p:cNvPicPr>
            <a:picLocks noChangeAspect="1"/>
          </p:cNvPicPr>
          <p:nvPr/>
        </p:nvPicPr>
        <p:blipFill rotWithShape="1">
          <a:blip r:embed="rId2">
            <a:extLst>
              <a:ext uri="{28A0092B-C50C-407E-A947-70E740481C1C}">
                <a14:useLocalDpi xmlns:a14="http://schemas.microsoft.com/office/drawing/2010/main" val="0"/>
              </a:ext>
            </a:extLst>
          </a:blip>
          <a:srcRect l="15828" t="8240" r="71093"/>
          <a:stretch/>
        </p:blipFill>
        <p:spPr>
          <a:xfrm>
            <a:off x="5656947" y="4293374"/>
            <a:ext cx="1061357" cy="827405"/>
          </a:xfrm>
          <a:prstGeom prst="rect">
            <a:avLst/>
          </a:prstGeom>
        </p:spPr>
      </p:pic>
      <p:pic>
        <p:nvPicPr>
          <p:cNvPr id="34" name="Picture 33" descr="Screen Shot 2016-01-30 at 9.05.17 AM.png"/>
          <p:cNvPicPr/>
          <p:nvPr/>
        </p:nvPicPr>
        <p:blipFill rotWithShape="1">
          <a:blip r:embed="rId5">
            <a:extLst>
              <a:ext uri="{28A0092B-C50C-407E-A947-70E740481C1C}">
                <a14:useLocalDpi xmlns:a14="http://schemas.microsoft.com/office/drawing/2010/main" val="0"/>
              </a:ext>
            </a:extLst>
          </a:blip>
          <a:srcRect l="36137" r="37173"/>
          <a:stretch/>
        </p:blipFill>
        <p:spPr>
          <a:xfrm>
            <a:off x="2630715" y="3522845"/>
            <a:ext cx="1260930" cy="609600"/>
          </a:xfrm>
          <a:prstGeom prst="rect">
            <a:avLst/>
          </a:prstGeom>
        </p:spPr>
      </p:pic>
      <p:pic>
        <p:nvPicPr>
          <p:cNvPr id="35" name="Picture 34" descr="Screen Shot 2016-01-30 at 8.58.27 AM.png"/>
          <p:cNvPicPr>
            <a:picLocks noChangeAspect="1"/>
          </p:cNvPicPr>
          <p:nvPr/>
        </p:nvPicPr>
        <p:blipFill rotWithShape="1">
          <a:blip r:embed="rId6">
            <a:extLst>
              <a:ext uri="{28A0092B-C50C-407E-A947-70E740481C1C}">
                <a14:useLocalDpi xmlns:a14="http://schemas.microsoft.com/office/drawing/2010/main" val="0"/>
              </a:ext>
            </a:extLst>
          </a:blip>
          <a:srcRect l="27612" r="36674" b="1587"/>
          <a:stretch/>
        </p:blipFill>
        <p:spPr>
          <a:xfrm>
            <a:off x="5243285" y="3391262"/>
            <a:ext cx="1687287" cy="674914"/>
          </a:xfrm>
          <a:prstGeom prst="rect">
            <a:avLst/>
          </a:prstGeom>
        </p:spPr>
      </p:pic>
      <p:grpSp>
        <p:nvGrpSpPr>
          <p:cNvPr id="5" name="Group 4"/>
          <p:cNvGrpSpPr/>
          <p:nvPr/>
        </p:nvGrpSpPr>
        <p:grpSpPr>
          <a:xfrm>
            <a:off x="7546554" y="2561116"/>
            <a:ext cx="1802459" cy="2570214"/>
            <a:chOff x="7546554" y="2561116"/>
            <a:chExt cx="1802459" cy="2570214"/>
          </a:xfrm>
        </p:grpSpPr>
        <p:sp>
          <p:nvSpPr>
            <p:cNvPr id="3" name="TextBox 2"/>
            <p:cNvSpPr txBox="1"/>
            <p:nvPr/>
          </p:nvSpPr>
          <p:spPr>
            <a:xfrm>
              <a:off x="7546554" y="2561116"/>
              <a:ext cx="1772071" cy="369332"/>
            </a:xfrm>
            <a:prstGeom prst="rect">
              <a:avLst/>
            </a:prstGeom>
            <a:noFill/>
          </p:spPr>
          <p:txBody>
            <a:bodyPr wrap="square" rtlCol="0">
              <a:spAutoFit/>
            </a:bodyPr>
            <a:lstStyle/>
            <a:p>
              <a:r>
                <a:rPr lang="en-US" dirty="0" smtClean="0"/>
                <a:t>Sequence 1</a:t>
              </a:r>
              <a:endParaRPr lang="en-US" dirty="0"/>
            </a:p>
          </p:txBody>
        </p:sp>
        <p:sp>
          <p:nvSpPr>
            <p:cNvPr id="21" name="TextBox 20"/>
            <p:cNvSpPr txBox="1"/>
            <p:nvPr/>
          </p:nvSpPr>
          <p:spPr>
            <a:xfrm>
              <a:off x="7576942" y="3596326"/>
              <a:ext cx="1772071" cy="369332"/>
            </a:xfrm>
            <a:prstGeom prst="rect">
              <a:avLst/>
            </a:prstGeom>
            <a:noFill/>
          </p:spPr>
          <p:txBody>
            <a:bodyPr wrap="square" rtlCol="0">
              <a:spAutoFit/>
            </a:bodyPr>
            <a:lstStyle/>
            <a:p>
              <a:r>
                <a:rPr lang="en-US" dirty="0" smtClean="0"/>
                <a:t>Sequence 2</a:t>
              </a:r>
              <a:endParaRPr lang="en-US" dirty="0"/>
            </a:p>
          </p:txBody>
        </p:sp>
        <p:sp>
          <p:nvSpPr>
            <p:cNvPr id="23" name="TextBox 22"/>
            <p:cNvSpPr txBox="1"/>
            <p:nvPr/>
          </p:nvSpPr>
          <p:spPr>
            <a:xfrm>
              <a:off x="7557195" y="4761998"/>
              <a:ext cx="1772071" cy="369332"/>
            </a:xfrm>
            <a:prstGeom prst="rect">
              <a:avLst/>
            </a:prstGeom>
            <a:noFill/>
          </p:spPr>
          <p:txBody>
            <a:bodyPr wrap="square" rtlCol="0">
              <a:spAutoFit/>
            </a:bodyPr>
            <a:lstStyle/>
            <a:p>
              <a:r>
                <a:rPr lang="en-US" dirty="0" smtClean="0"/>
                <a:t>Sequence 3</a:t>
              </a:r>
              <a:endParaRPr lang="en-US" dirty="0"/>
            </a:p>
          </p:txBody>
        </p:sp>
      </p:grpSp>
      <p:cxnSp>
        <p:nvCxnSpPr>
          <p:cNvPr id="7" name="Straight Arrow Connector 6"/>
          <p:cNvCxnSpPr/>
          <p:nvPr/>
        </p:nvCxnSpPr>
        <p:spPr>
          <a:xfrm flipV="1">
            <a:off x="306988" y="2223304"/>
            <a:ext cx="0" cy="807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38649" y="3410328"/>
            <a:ext cx="0" cy="807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251013" y="4475064"/>
            <a:ext cx="0" cy="807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6200000">
            <a:off x="-256941" y="2472245"/>
            <a:ext cx="758526" cy="369332"/>
          </a:xfrm>
          <a:prstGeom prst="rect">
            <a:avLst/>
          </a:prstGeom>
          <a:noFill/>
        </p:spPr>
        <p:txBody>
          <a:bodyPr wrap="square" rtlCol="0">
            <a:spAutoFit/>
          </a:bodyPr>
          <a:lstStyle/>
          <a:p>
            <a:r>
              <a:rPr lang="el-GR" dirty="0" smtClean="0"/>
              <a:t>Δ</a:t>
            </a:r>
            <a:r>
              <a:rPr lang="en-US" dirty="0" err="1" smtClean="0"/>
              <a:t>prob</a:t>
            </a:r>
            <a:endParaRPr lang="en-US" dirty="0"/>
          </a:p>
        </p:txBody>
      </p:sp>
      <p:sp>
        <p:nvSpPr>
          <p:cNvPr id="36" name="TextBox 35"/>
          <p:cNvSpPr txBox="1"/>
          <p:nvPr/>
        </p:nvSpPr>
        <p:spPr>
          <a:xfrm rot="16200000">
            <a:off x="-124646" y="3676477"/>
            <a:ext cx="758526" cy="369332"/>
          </a:xfrm>
          <a:prstGeom prst="rect">
            <a:avLst/>
          </a:prstGeom>
          <a:noFill/>
        </p:spPr>
        <p:txBody>
          <a:bodyPr wrap="square" rtlCol="0">
            <a:spAutoFit/>
          </a:bodyPr>
          <a:lstStyle/>
          <a:p>
            <a:r>
              <a:rPr lang="el-GR" dirty="0" smtClean="0"/>
              <a:t>Δ</a:t>
            </a:r>
            <a:r>
              <a:rPr lang="en-US" dirty="0" err="1" smtClean="0"/>
              <a:t>prob</a:t>
            </a:r>
            <a:endParaRPr lang="en-US" dirty="0"/>
          </a:p>
        </p:txBody>
      </p:sp>
      <p:sp>
        <p:nvSpPr>
          <p:cNvPr id="37" name="TextBox 36"/>
          <p:cNvSpPr txBox="1"/>
          <p:nvPr/>
        </p:nvSpPr>
        <p:spPr>
          <a:xfrm rot="16200000">
            <a:off x="-310988" y="4778577"/>
            <a:ext cx="758526" cy="369332"/>
          </a:xfrm>
          <a:prstGeom prst="rect">
            <a:avLst/>
          </a:prstGeom>
          <a:noFill/>
        </p:spPr>
        <p:txBody>
          <a:bodyPr wrap="square" rtlCol="0">
            <a:spAutoFit/>
          </a:bodyPr>
          <a:lstStyle/>
          <a:p>
            <a:r>
              <a:rPr lang="el-GR" dirty="0" smtClean="0"/>
              <a:t>Δ</a:t>
            </a:r>
            <a:r>
              <a:rPr lang="en-US" dirty="0" err="1" smtClean="0"/>
              <a:t>prob</a:t>
            </a:r>
            <a:endParaRPr lang="en-US" dirty="0"/>
          </a:p>
        </p:txBody>
      </p:sp>
      <p:sp>
        <p:nvSpPr>
          <p:cNvPr id="10" name="TextBox 9"/>
          <p:cNvSpPr txBox="1"/>
          <p:nvPr/>
        </p:nvSpPr>
        <p:spPr>
          <a:xfrm>
            <a:off x="2949567" y="6472259"/>
            <a:ext cx="184666" cy="369332"/>
          </a:xfrm>
          <a:prstGeom prst="rect">
            <a:avLst/>
          </a:prstGeom>
          <a:noFill/>
        </p:spPr>
        <p:txBody>
          <a:bodyPr wrap="none" rtlCol="0">
            <a:spAutoFit/>
          </a:bodyPr>
          <a:lstStyle/>
          <a:p>
            <a:endParaRPr lang="en-US" dirty="0"/>
          </a:p>
        </p:txBody>
      </p:sp>
      <p:sp>
        <p:nvSpPr>
          <p:cNvPr id="11" name="TextBox 10"/>
          <p:cNvSpPr txBox="1"/>
          <p:nvPr/>
        </p:nvSpPr>
        <p:spPr>
          <a:xfrm>
            <a:off x="1119743" y="6158204"/>
            <a:ext cx="184666" cy="369332"/>
          </a:xfrm>
          <a:prstGeom prst="rect">
            <a:avLst/>
          </a:prstGeom>
          <a:noFill/>
        </p:spPr>
        <p:txBody>
          <a:bodyPr wrap="none" rtlCol="0">
            <a:spAutoFit/>
          </a:bodyPr>
          <a:lstStyle/>
          <a:p>
            <a:endParaRPr lang="en-US" dirty="0"/>
          </a:p>
        </p:txBody>
      </p:sp>
      <p:sp>
        <p:nvSpPr>
          <p:cNvPr id="6" name="TextBox 5"/>
          <p:cNvSpPr txBox="1"/>
          <p:nvPr/>
        </p:nvSpPr>
        <p:spPr>
          <a:xfrm>
            <a:off x="508000" y="5362228"/>
            <a:ext cx="8101121" cy="553998"/>
          </a:xfrm>
          <a:prstGeom prst="rect">
            <a:avLst/>
          </a:prstGeom>
          <a:noFill/>
        </p:spPr>
        <p:txBody>
          <a:bodyPr wrap="none" rtlCol="0">
            <a:spAutoFit/>
          </a:bodyPr>
          <a:lstStyle/>
          <a:p>
            <a:r>
              <a:rPr lang="en-US" sz="3000" dirty="0" err="1" smtClean="0"/>
              <a:t>MoDISco</a:t>
            </a:r>
            <a:r>
              <a:rPr lang="en-US" sz="3000" dirty="0" smtClean="0"/>
              <a:t>: Motif Discovery from Importance Scores</a:t>
            </a:r>
            <a:endParaRPr lang="en-US" sz="3000" dirty="0"/>
          </a:p>
        </p:txBody>
      </p:sp>
    </p:spTree>
    <p:extLst>
      <p:ext uri="{BB962C8B-B14F-4D97-AF65-F5344CB8AC3E}">
        <p14:creationId xmlns:p14="http://schemas.microsoft.com/office/powerpoint/2010/main" val="849914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30"/>
                                        </p:tgtEl>
                                      </p:cBhvr>
                                    </p:animEffect>
                                    <p:set>
                                      <p:cBhvr>
                                        <p:cTn id="54" dur="1" fill="hold">
                                          <p:stCondLst>
                                            <p:cond delay="499"/>
                                          </p:stCondLst>
                                        </p:cTn>
                                        <p:tgtEl>
                                          <p:spTgt spid="30"/>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0"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xit" presetSubtype="0" fill="hold"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xit" presetSubtype="0" fill="hold" nodeType="withEffect">
                                  <p:stCondLst>
                                    <p:cond delay="0"/>
                                  </p:stCondLst>
                                  <p:childTnLst>
                                    <p:animEffect transition="out" filter="fade">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2000"/>
                                        <p:tgtEl>
                                          <p:spTgt spid="20"/>
                                        </p:tgtEl>
                                      </p:cBhvr>
                                    </p:animEffect>
                                    <p:set>
                                      <p:cBhvr>
                                        <p:cTn id="93" dur="1" fill="hold">
                                          <p:stCondLst>
                                            <p:cond delay="1999"/>
                                          </p:stCondLst>
                                        </p:cTn>
                                        <p:tgtEl>
                                          <p:spTgt spid="20"/>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000"/>
                                        <p:tgtEl>
                                          <p:spTgt spid="18"/>
                                        </p:tgtEl>
                                      </p:cBhvr>
                                    </p:animEffect>
                                    <p:set>
                                      <p:cBhvr>
                                        <p:cTn id="96" dur="1" fill="hold">
                                          <p:stCondLst>
                                            <p:cond delay="1999"/>
                                          </p:stCondLst>
                                        </p:cTn>
                                        <p:tgtEl>
                                          <p:spTgt spid="18"/>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000"/>
                                        <p:tgtEl>
                                          <p:spTgt spid="17"/>
                                        </p:tgtEl>
                                      </p:cBhvr>
                                    </p:animEffect>
                                    <p:set>
                                      <p:cBhvr>
                                        <p:cTn id="99" dur="1" fill="hold">
                                          <p:stCondLst>
                                            <p:cond delay="1999"/>
                                          </p:stCondLst>
                                        </p:cTn>
                                        <p:tgtEl>
                                          <p:spTgt spid="1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2000"/>
                                        <p:tgtEl>
                                          <p:spTgt spid="15"/>
                                        </p:tgtEl>
                                      </p:cBhvr>
                                    </p:animEffect>
                                    <p:set>
                                      <p:cBhvr>
                                        <p:cTn id="102" dur="1" fill="hold">
                                          <p:stCondLst>
                                            <p:cond delay="1999"/>
                                          </p:stCondLst>
                                        </p:cTn>
                                        <p:tgtEl>
                                          <p:spTgt spid="15"/>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2000"/>
                                        <p:tgtEl>
                                          <p:spTgt spid="22"/>
                                        </p:tgtEl>
                                      </p:cBhvr>
                                    </p:animEffect>
                                    <p:set>
                                      <p:cBhvr>
                                        <p:cTn id="105" dur="1" fill="hold">
                                          <p:stCondLst>
                                            <p:cond delay="1999"/>
                                          </p:stCondLst>
                                        </p:cTn>
                                        <p:tgtEl>
                                          <p:spTgt spid="22"/>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2000"/>
                                        <p:tgtEl>
                                          <p:spTgt spid="19"/>
                                        </p:tgtEl>
                                      </p:cBhvr>
                                    </p:animEffect>
                                    <p:set>
                                      <p:cBhvr>
                                        <p:cTn id="108" dur="1" fill="hold">
                                          <p:stCondLst>
                                            <p:cond delay="1999"/>
                                          </p:stCondLst>
                                        </p:cTn>
                                        <p:tgtEl>
                                          <p:spTgt spid="19"/>
                                        </p:tgtEl>
                                        <p:attrNameLst>
                                          <p:attrName>style.visibility</p:attrName>
                                        </p:attrNameLst>
                                      </p:cBhvr>
                                      <p:to>
                                        <p:strVal val="hidden"/>
                                      </p:to>
                                    </p:set>
                                  </p:childTnLst>
                                </p:cTn>
                              </p:par>
                              <p:par>
                                <p:cTn id="109" presetID="0" presetClass="path" presetSubtype="0" accel="50000" decel="50000" fill="hold" nodeType="withEffect">
                                  <p:stCondLst>
                                    <p:cond delay="0"/>
                                  </p:stCondLst>
                                  <p:childTnLst>
                                    <p:animMotion origin="layout" path="M 1.66667E-6 -5.92593E-6 L 0.15278 0.09791 " pathEditMode="relative" ptsTypes="AA">
                                      <p:cBhvr>
                                        <p:cTn id="110" dur="2000" fill="hold"/>
                                        <p:tgtEl>
                                          <p:spTgt spid="18"/>
                                        </p:tgtEl>
                                        <p:attrNameLst>
                                          <p:attrName>ppt_x</p:attrName>
                                          <p:attrName>ppt_y</p:attrName>
                                        </p:attrNameLst>
                                      </p:cBhvr>
                                    </p:animMotion>
                                  </p:childTnLst>
                                </p:cTn>
                              </p:par>
                              <p:par>
                                <p:cTn id="111" presetID="0" presetClass="path" presetSubtype="0" accel="50000" decel="50000" fill="hold" nodeType="withEffect">
                                  <p:stCondLst>
                                    <p:cond delay="0"/>
                                  </p:stCondLst>
                                  <p:childTnLst>
                                    <p:animMotion origin="layout" path="M -5.55556E-7 2.22222E-6 L -0.10017 -0.12824 " pathEditMode="relative" ptsTypes="AA">
                                      <p:cBhvr>
                                        <p:cTn id="112" dur="2000" fill="hold"/>
                                        <p:tgtEl>
                                          <p:spTgt spid="22"/>
                                        </p:tgtEl>
                                        <p:attrNameLst>
                                          <p:attrName>ppt_x</p:attrName>
                                          <p:attrName>ppt_y</p:attrName>
                                        </p:attrNameLst>
                                      </p:cBhvr>
                                    </p:animMotion>
                                  </p:childTnLst>
                                </p:cTn>
                              </p:par>
                              <p:par>
                                <p:cTn id="113" presetID="0" presetClass="path" presetSubtype="0" accel="50000" decel="50000" fill="hold" nodeType="withEffect">
                                  <p:stCondLst>
                                    <p:cond delay="0"/>
                                  </p:stCondLst>
                                  <p:childTnLst>
                                    <p:animMotion origin="layout" path="M -2.77778E-7 -2.59259E-6 L -0.13003 -0.0169 " pathEditMode="relative" ptsTypes="AA">
                                      <p:cBhvr>
                                        <p:cTn id="114" dur="2000" fill="hold"/>
                                        <p:tgtEl>
                                          <p:spTgt spid="19"/>
                                        </p:tgtEl>
                                        <p:attrNameLst>
                                          <p:attrName>ppt_x</p:attrName>
                                          <p:attrName>ppt_y</p:attrName>
                                        </p:attrNameLst>
                                      </p:cBhvr>
                                    </p:animMotion>
                                  </p:childTnLst>
                                </p:cTn>
                              </p:par>
                              <p:par>
                                <p:cTn id="115" presetID="0" presetClass="path" presetSubtype="0" accel="50000" decel="50000" fill="hold" nodeType="withEffect">
                                  <p:stCondLst>
                                    <p:cond delay="0"/>
                                  </p:stCondLst>
                                  <p:childTnLst>
                                    <p:animMotion origin="layout" path="M 1.66667E-6 2.22222E-6 L 0.04861 0.04907 " pathEditMode="relative" ptsTypes="AA">
                                      <p:cBhvr>
                                        <p:cTn id="116" dur="2000" fill="hold"/>
                                        <p:tgtEl>
                                          <p:spTgt spid="17"/>
                                        </p:tgtEl>
                                        <p:attrNameLst>
                                          <p:attrName>ppt_x</p:attrName>
                                          <p:attrName>ppt_y</p:attrName>
                                        </p:attrNameLst>
                                      </p:cBhvr>
                                    </p:animMotion>
                                  </p:childTnLst>
                                </p:cTn>
                              </p:par>
                              <p:par>
                                <p:cTn id="117" presetID="0" presetClass="path" presetSubtype="0" accel="50000" decel="50000" fill="hold" nodeType="withEffect">
                                  <p:stCondLst>
                                    <p:cond delay="0"/>
                                  </p:stCondLst>
                                  <p:childTnLst>
                                    <p:animMotion origin="layout" path="M 1.94444E-6 -6.66667E-6 L 0.40833 0.07777 " pathEditMode="relative" ptsTypes="AA">
                                      <p:cBhvr>
                                        <p:cTn id="118" dur="2000" fill="hold"/>
                                        <p:tgtEl>
                                          <p:spTgt spid="20"/>
                                        </p:tgtEl>
                                        <p:attrNameLst>
                                          <p:attrName>ppt_x</p:attrName>
                                          <p:attrName>ppt_y</p:attrName>
                                        </p:attrNameLst>
                                      </p:cBhvr>
                                    </p:animMotion>
                                  </p:childTnLst>
                                </p:cTn>
                              </p:par>
                              <p:par>
                                <p:cTn id="119" presetID="10" presetClass="entr" presetSubtype="0" fill="hold"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fade">
                                      <p:cBhvr>
                                        <p:cTn id="121" dur="3000"/>
                                        <p:tgtEl>
                                          <p:spTgt spid="26"/>
                                        </p:tgtEl>
                                      </p:cBhvr>
                                    </p:animEffect>
                                  </p:childTnLst>
                                </p:cTn>
                              </p:par>
                              <p:par>
                                <p:cTn id="122" presetID="10" presetClass="entr" presetSubtype="0" fill="hold"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000"/>
                                        <p:tgtEl>
                                          <p:spTgt spid="28"/>
                                        </p:tgtEl>
                                      </p:cBhvr>
                                    </p:animEffect>
                                  </p:childTnLst>
                                </p:cTn>
                              </p:par>
                              <p:par>
                                <p:cTn id="125" presetID="10" presetClass="entr" presetSubtype="0" fill="hold"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3000"/>
                                        <p:tgtEl>
                                          <p:spTgt spid="32"/>
                                        </p:tgtEl>
                                      </p:cBhvr>
                                    </p:animEffect>
                                  </p:childTnLst>
                                </p:cTn>
                              </p:par>
                              <p:par>
                                <p:cTn id="128" presetID="10" presetClass="entr" presetSubtype="0" fill="hold"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fade">
                                      <p:cBhvr>
                                        <p:cTn id="130" dur="3000"/>
                                        <p:tgtEl>
                                          <p:spTgt spid="31"/>
                                        </p:tgtEl>
                                      </p:cBhvr>
                                    </p:animEffect>
                                  </p:childTnLst>
                                </p:cTn>
                              </p:par>
                              <p:par>
                                <p:cTn id="131" presetID="10" presetClass="entr" presetSubtype="0"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3000"/>
                                        <p:tgtEl>
                                          <p:spTgt spid="3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childTnLst>
                                </p:cTn>
                              </p:par>
                              <p:par>
                                <p:cTn id="139" presetID="10" presetClass="entr" presetSubtype="0" fill="hold" nodeType="with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childTnLst>
                                </p:cTn>
                              </p:par>
                              <p:par>
                                <p:cTn id="142" presetID="10" presetClass="exit" presetSubtype="0" fill="hold" nodeType="withEffect">
                                  <p:stCondLst>
                                    <p:cond delay="0"/>
                                  </p:stCondLst>
                                  <p:childTnLst>
                                    <p:animEffect transition="out" filter="fade">
                                      <p:cBhvr>
                                        <p:cTn id="143" dur="500"/>
                                        <p:tgtEl>
                                          <p:spTgt spid="28"/>
                                        </p:tgtEl>
                                      </p:cBhvr>
                                    </p:animEffect>
                                    <p:set>
                                      <p:cBhvr>
                                        <p:cTn id="144" dur="1" fill="hold">
                                          <p:stCondLst>
                                            <p:cond delay="499"/>
                                          </p:stCondLst>
                                        </p:cTn>
                                        <p:tgtEl>
                                          <p:spTgt spid="28"/>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6"/>
                                        </p:tgtEl>
                                      </p:cBhvr>
                                    </p:animEffect>
                                    <p:set>
                                      <p:cBhvr>
                                        <p:cTn id="147" dur="1" fill="hold">
                                          <p:stCondLst>
                                            <p:cond delay="499"/>
                                          </p:stCondLst>
                                        </p:cTn>
                                        <p:tgtEl>
                                          <p:spTgt spid="26"/>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33"/>
                                        </p:tgtEl>
                                      </p:cBhvr>
                                    </p:animEffect>
                                    <p:set>
                                      <p:cBhvr>
                                        <p:cTn id="150" dur="1" fill="hold">
                                          <p:stCondLst>
                                            <p:cond delay="499"/>
                                          </p:stCondLst>
                                        </p:cTn>
                                        <p:tgtEl>
                                          <p:spTgt spid="3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31"/>
                                        </p:tgtEl>
                                      </p:cBhvr>
                                    </p:animEffect>
                                    <p:set>
                                      <p:cBhvr>
                                        <p:cTn id="153" dur="1" fill="hold">
                                          <p:stCondLst>
                                            <p:cond delay="499"/>
                                          </p:stCondLst>
                                        </p:cTn>
                                        <p:tgtEl>
                                          <p:spTgt spid="31"/>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32"/>
                                        </p:tgtEl>
                                      </p:cBhvr>
                                    </p:animEffect>
                                    <p:set>
                                      <p:cBhvr>
                                        <p:cTn id="156" dur="1" fill="hold">
                                          <p:stCondLst>
                                            <p:cond delay="499"/>
                                          </p:stCondLst>
                                        </p:cTn>
                                        <p:tgtEl>
                                          <p:spTgt spid="32"/>
                                        </p:tgtEl>
                                        <p:attrNameLst>
                                          <p:attrName>style.visibility</p:attrName>
                                        </p:attrNameLst>
                                      </p:cBhvr>
                                      <p:to>
                                        <p:strVal val="hidden"/>
                                      </p:to>
                                    </p:set>
                                  </p:childTnLst>
                                </p:cTn>
                              </p:par>
                              <p:par>
                                <p:cTn id="157" presetID="0" presetClass="path" presetSubtype="0" accel="50000" decel="50000" fill="hold" nodeType="withEffect">
                                  <p:stCondLst>
                                    <p:cond delay="0"/>
                                  </p:stCondLst>
                                  <p:childTnLst>
                                    <p:animMotion origin="layout" path="M -5.35485E-6 2.70959E-6 L -5.35485E-6 0.03659 " pathEditMode="relative" ptsTypes="AA">
                                      <p:cBhvr>
                                        <p:cTn id="158" dur="2000" fill="hold"/>
                                        <p:tgtEl>
                                          <p:spTgt spid="32"/>
                                        </p:tgtEl>
                                        <p:attrNameLst>
                                          <p:attrName>ppt_x</p:attrName>
                                          <p:attrName>ppt_y</p:attrName>
                                        </p:attrNameLst>
                                      </p:cBhvr>
                                    </p:animMotion>
                                  </p:childTnLst>
                                </p:cTn>
                              </p:par>
                              <p:par>
                                <p:cTn id="159" presetID="0" presetClass="path" presetSubtype="0" accel="50000" decel="50000" fill="hold" nodeType="withEffect">
                                  <p:stCondLst>
                                    <p:cond delay="0"/>
                                  </p:stCondLst>
                                  <p:childTnLst>
                                    <p:animMotion origin="layout" path="M -2.95853E-6 8.21677E-6 L -2.95853E-6 -0.01713 " pathEditMode="relative" ptsTypes="AA">
                                      <p:cBhvr>
                                        <p:cTn id="160" dur="2000" fill="hold"/>
                                        <p:tgtEl>
                                          <p:spTgt spid="31"/>
                                        </p:tgtEl>
                                        <p:attrNameLst>
                                          <p:attrName>ppt_x</p:attrName>
                                          <p:attrName>ppt_y</p:attrName>
                                        </p:attrNameLst>
                                      </p:cBhvr>
                                    </p:animMotion>
                                  </p:childTnLst>
                                </p:cTn>
                              </p:par>
                              <p:par>
                                <p:cTn id="161" presetID="0" presetClass="path" presetSubtype="0" accel="50000" decel="50000" fill="hold" nodeType="withEffect">
                                  <p:stCondLst>
                                    <p:cond delay="0"/>
                                  </p:stCondLst>
                                  <p:childTnLst>
                                    <p:animMotion origin="layout" path="M 2.95853E-6 -5.65076E-7 L 2.95853E-6 0.06925 " pathEditMode="relative" ptsTypes="AA">
                                      <p:cBhvr>
                                        <p:cTn id="162" dur="2000" fill="hold"/>
                                        <p:tgtEl>
                                          <p:spTgt spid="26"/>
                                        </p:tgtEl>
                                        <p:attrNameLst>
                                          <p:attrName>ppt_x</p:attrName>
                                          <p:attrName>ppt_y</p:attrName>
                                        </p:attrNameLst>
                                      </p:cBhvr>
                                    </p:animMotion>
                                  </p:childTnLst>
                                </p:cTn>
                              </p:par>
                              <p:par>
                                <p:cTn id="163" presetID="0" presetClass="path" presetSubtype="0" accel="50000" decel="50000" fill="hold" nodeType="withEffect">
                                  <p:stCondLst>
                                    <p:cond delay="0"/>
                                  </p:stCondLst>
                                  <p:childTnLst>
                                    <p:animMotion origin="layout" path="M 3.76019E-6 1.85271E-7 L 3.76019E-6 -0.0748 " pathEditMode="relative" ptsTypes="AA">
                                      <p:cBhvr>
                                        <p:cTn id="164" dur="2000" fill="hold"/>
                                        <p:tgtEl>
                                          <p:spTgt spid="33"/>
                                        </p:tgtEl>
                                        <p:attrNameLst>
                                          <p:attrName>ppt_x</p:attrName>
                                          <p:attrName>ppt_y</p:attrName>
                                        </p:attrNameLst>
                                      </p:cBhvr>
                                    </p:animMotion>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P spid="30" grpId="1"/>
      <p:bldP spid="36" grpId="0"/>
      <p:bldP spid="36" grpId="1"/>
      <p:bldP spid="37" grpId="0"/>
      <p:bldP spid="37" grpId="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7" y="274638"/>
            <a:ext cx="8767618" cy="1143000"/>
          </a:xfrm>
        </p:spPr>
        <p:txBody>
          <a:bodyPr>
            <a:noAutofit/>
          </a:bodyPr>
          <a:lstStyle/>
          <a:p>
            <a:r>
              <a:rPr lang="en-US" sz="3000" dirty="0" err="1" smtClean="0"/>
              <a:t>MoDISco</a:t>
            </a:r>
            <a:r>
              <a:rPr lang="en-US" sz="3000" dirty="0" smtClean="0"/>
              <a:t> uncovers </a:t>
            </a:r>
            <a:r>
              <a:rPr lang="en-US" sz="3000" dirty="0" smtClean="0"/>
              <a:t>broader patterns than existing approaches</a:t>
            </a:r>
            <a:endParaRPr lang="en-US" sz="3000" dirty="0"/>
          </a:p>
        </p:txBody>
      </p:sp>
      <p:grpSp>
        <p:nvGrpSpPr>
          <p:cNvPr id="60" name="Group 59"/>
          <p:cNvGrpSpPr/>
          <p:nvPr/>
        </p:nvGrpSpPr>
        <p:grpSpPr>
          <a:xfrm>
            <a:off x="6919854" y="5662691"/>
            <a:ext cx="2131786" cy="556605"/>
            <a:chOff x="7012214" y="5778141"/>
            <a:chExt cx="2131786" cy="556605"/>
          </a:xfrm>
        </p:grpSpPr>
        <p:pic>
          <p:nvPicPr>
            <p:cNvPr id="20" name="Picture 19" descr="Screen Shot 2016-02-01 at 11.29.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214" y="5778141"/>
              <a:ext cx="2131786" cy="268874"/>
            </a:xfrm>
            <a:prstGeom prst="rect">
              <a:avLst/>
            </a:prstGeom>
          </p:spPr>
        </p:pic>
        <p:sp>
          <p:nvSpPr>
            <p:cNvPr id="21" name="TextBox 20"/>
            <p:cNvSpPr txBox="1"/>
            <p:nvPr/>
          </p:nvSpPr>
          <p:spPr>
            <a:xfrm>
              <a:off x="7254008" y="6042358"/>
              <a:ext cx="1808646" cy="292388"/>
            </a:xfrm>
            <a:prstGeom prst="rect">
              <a:avLst/>
            </a:prstGeom>
            <a:noFill/>
          </p:spPr>
          <p:txBody>
            <a:bodyPr wrap="none" rtlCol="0">
              <a:spAutoFit/>
            </a:bodyPr>
            <a:lstStyle/>
            <a:p>
              <a:r>
                <a:rPr lang="en-US" sz="1300" dirty="0" smtClean="0"/>
                <a:t>Zic3 (</a:t>
              </a:r>
              <a:r>
                <a:rPr lang="en-US" sz="1300" dirty="0" err="1" smtClean="0"/>
                <a:t>Jaspar</a:t>
              </a:r>
              <a:r>
                <a:rPr lang="en-US" sz="1300" dirty="0" smtClean="0"/>
                <a:t>; Zhao et al.)</a:t>
              </a:r>
              <a:endParaRPr lang="en-US" sz="1300" dirty="0"/>
            </a:p>
          </p:txBody>
        </p:sp>
      </p:grpSp>
      <p:cxnSp>
        <p:nvCxnSpPr>
          <p:cNvPr id="30" name="Straight Connector 29"/>
          <p:cNvCxnSpPr/>
          <p:nvPr/>
        </p:nvCxnSpPr>
        <p:spPr>
          <a:xfrm>
            <a:off x="0" y="2852059"/>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0" y="4196441"/>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257" y="1443038"/>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0" y="5542641"/>
            <a:ext cx="9144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668110" y="5761176"/>
            <a:ext cx="6958194" cy="821336"/>
            <a:chOff x="668110" y="5588001"/>
            <a:chExt cx="6958194" cy="821336"/>
          </a:xfrm>
        </p:grpSpPr>
        <p:grpSp>
          <p:nvGrpSpPr>
            <p:cNvPr id="11" name="Group 10"/>
            <p:cNvGrpSpPr/>
            <p:nvPr/>
          </p:nvGrpSpPr>
          <p:grpSpPr>
            <a:xfrm>
              <a:off x="668110" y="5638947"/>
              <a:ext cx="6958194" cy="770390"/>
              <a:chOff x="668110" y="5334640"/>
              <a:chExt cx="6958194" cy="978210"/>
            </a:xfrm>
          </p:grpSpPr>
          <p:pic>
            <p:nvPicPr>
              <p:cNvPr id="16" name="Picture 15" descr="Screen Shot 2016-01-27 at 11.40.00 AM.png"/>
              <p:cNvPicPr/>
              <p:nvPr/>
            </p:nvPicPr>
            <p:blipFill>
              <a:blip r:embed="rId4">
                <a:extLst>
                  <a:ext uri="{28A0092B-C50C-407E-A947-70E740481C1C}">
                    <a14:useLocalDpi xmlns:a14="http://schemas.microsoft.com/office/drawing/2010/main" val="0"/>
                  </a:ext>
                </a:extLst>
              </a:blip>
              <a:stretch>
                <a:fillRect/>
              </a:stretch>
            </p:blipFill>
            <p:spPr>
              <a:xfrm>
                <a:off x="4100285" y="5759495"/>
                <a:ext cx="990600" cy="553355"/>
              </a:xfrm>
              <a:prstGeom prst="rect">
                <a:avLst/>
              </a:prstGeom>
            </p:spPr>
          </p:pic>
          <p:sp>
            <p:nvSpPr>
              <p:cNvPr id="19" name="TextBox 18"/>
              <p:cNvSpPr txBox="1"/>
              <p:nvPr/>
            </p:nvSpPr>
            <p:spPr>
              <a:xfrm>
                <a:off x="5118098" y="5841630"/>
                <a:ext cx="2508206" cy="369335"/>
              </a:xfrm>
              <a:prstGeom prst="rect">
                <a:avLst/>
              </a:prstGeom>
              <a:noFill/>
            </p:spPr>
            <p:txBody>
              <a:bodyPr wrap="none" rtlCol="0">
                <a:spAutoFit/>
              </a:bodyPr>
              <a:lstStyle/>
              <a:p>
                <a:r>
                  <a:rPr lang="en-US" dirty="0" smtClean="0"/>
                  <a:t>“Unknown ESC element”</a:t>
                </a:r>
                <a:endParaRPr lang="en-US" dirty="0"/>
              </a:p>
            </p:txBody>
          </p:sp>
          <p:sp>
            <p:nvSpPr>
              <p:cNvPr id="32" name="TextBox 31"/>
              <p:cNvSpPr txBox="1"/>
              <p:nvPr/>
            </p:nvSpPr>
            <p:spPr>
              <a:xfrm>
                <a:off x="668705" y="5334640"/>
                <a:ext cx="762498" cy="351722"/>
              </a:xfrm>
              <a:prstGeom prst="rect">
                <a:avLst/>
              </a:prstGeom>
              <a:noFill/>
            </p:spPr>
            <p:txBody>
              <a:bodyPr wrap="none" rtlCol="0">
                <a:spAutoFit/>
              </a:bodyPr>
              <a:lstStyle/>
              <a:p>
                <a:r>
                  <a:rPr lang="en-US" sz="1200" dirty="0" err="1"/>
                  <a:t>MoDISco</a:t>
                </a:r>
                <a:endParaRPr lang="en-US" sz="1200" dirty="0"/>
              </a:p>
            </p:txBody>
          </p:sp>
          <p:sp>
            <p:nvSpPr>
              <p:cNvPr id="34" name="TextBox 33"/>
              <p:cNvSpPr txBox="1"/>
              <p:nvPr/>
            </p:nvSpPr>
            <p:spPr>
              <a:xfrm>
                <a:off x="668110" y="5689932"/>
                <a:ext cx="1115510" cy="586199"/>
              </a:xfrm>
              <a:prstGeom prst="rect">
                <a:avLst/>
              </a:prstGeom>
              <a:noFill/>
            </p:spPr>
            <p:txBody>
              <a:bodyPr wrap="none" rtlCol="0">
                <a:spAutoFit/>
              </a:bodyPr>
              <a:lstStyle/>
              <a:p>
                <a:r>
                  <a:rPr lang="en-US" sz="1200" dirty="0" smtClean="0"/>
                  <a:t>Known pattern</a:t>
                </a:r>
              </a:p>
              <a:p>
                <a:r>
                  <a:rPr lang="en-US" sz="1200" dirty="0" smtClean="0"/>
                  <a:t>(Heinz et al.)</a:t>
                </a:r>
                <a:endParaRPr lang="en-US" sz="1200" dirty="0"/>
              </a:p>
            </p:txBody>
          </p:sp>
        </p:grpSp>
        <p:pic>
          <p:nvPicPr>
            <p:cNvPr id="27" name="Picture 26" descr="Screen Shot 2016-02-16 at 12.56.57 PM.png"/>
            <p:cNvPicPr>
              <a:picLocks noChangeAspect="1"/>
            </p:cNvPicPr>
            <p:nvPr/>
          </p:nvPicPr>
          <p:blipFill rotWithShape="1">
            <a:blip r:embed="rId5">
              <a:extLst>
                <a:ext uri="{28A0092B-C50C-407E-A947-70E740481C1C}">
                  <a14:useLocalDpi xmlns:a14="http://schemas.microsoft.com/office/drawing/2010/main" val="0"/>
                </a:ext>
              </a:extLst>
            </a:blip>
            <a:srcRect l="789" t="-5064" r="3313" b="5157"/>
            <a:stretch/>
          </p:blipFill>
          <p:spPr>
            <a:xfrm>
              <a:off x="2711829" y="5588001"/>
              <a:ext cx="3660591" cy="343646"/>
            </a:xfrm>
            <a:prstGeom prst="rect">
              <a:avLst/>
            </a:prstGeom>
          </p:spPr>
        </p:pic>
      </p:grpSp>
      <p:grpSp>
        <p:nvGrpSpPr>
          <p:cNvPr id="42" name="Group 41"/>
          <p:cNvGrpSpPr/>
          <p:nvPr/>
        </p:nvGrpSpPr>
        <p:grpSpPr>
          <a:xfrm>
            <a:off x="668094" y="1737481"/>
            <a:ext cx="6324518" cy="838450"/>
            <a:chOff x="668094" y="1552761"/>
            <a:chExt cx="6324518" cy="838450"/>
          </a:xfrm>
        </p:grpSpPr>
        <p:grpSp>
          <p:nvGrpSpPr>
            <p:cNvPr id="3" name="Group 2"/>
            <p:cNvGrpSpPr/>
            <p:nvPr/>
          </p:nvGrpSpPr>
          <p:grpSpPr>
            <a:xfrm>
              <a:off x="668094" y="1677405"/>
              <a:ext cx="6324518" cy="713806"/>
              <a:chOff x="668094" y="1753383"/>
              <a:chExt cx="6324518" cy="1020271"/>
            </a:xfrm>
          </p:grpSpPr>
          <p:pic>
            <p:nvPicPr>
              <p:cNvPr id="13" name="Picture 12" descr="Screen Shot 2016-01-27 at 11.41.05 AM.png"/>
              <p:cNvPicPr/>
              <p:nvPr/>
            </p:nvPicPr>
            <p:blipFill>
              <a:blip r:embed="rId6">
                <a:extLst>
                  <a:ext uri="{28A0092B-C50C-407E-A947-70E740481C1C}">
                    <a14:useLocalDpi xmlns:a14="http://schemas.microsoft.com/office/drawing/2010/main" val="0"/>
                  </a:ext>
                </a:extLst>
              </a:blip>
              <a:stretch>
                <a:fillRect/>
              </a:stretch>
            </p:blipFill>
            <p:spPr>
              <a:xfrm>
                <a:off x="3839123" y="2077256"/>
                <a:ext cx="1584524" cy="542469"/>
              </a:xfrm>
              <a:prstGeom prst="rect">
                <a:avLst/>
              </a:prstGeom>
            </p:spPr>
          </p:pic>
          <p:sp>
            <p:nvSpPr>
              <p:cNvPr id="17" name="TextBox 16"/>
              <p:cNvSpPr txBox="1"/>
              <p:nvPr/>
            </p:nvSpPr>
            <p:spPr>
              <a:xfrm>
                <a:off x="5399846" y="2067756"/>
                <a:ext cx="1592766" cy="369330"/>
              </a:xfrm>
              <a:prstGeom prst="rect">
                <a:avLst/>
              </a:prstGeom>
              <a:noFill/>
            </p:spPr>
            <p:txBody>
              <a:bodyPr wrap="none" rtlCol="0">
                <a:spAutoFit/>
              </a:bodyPr>
              <a:lstStyle/>
              <a:p>
                <a:r>
                  <a:rPr lang="en-US" dirty="0" smtClean="0"/>
                  <a:t>Oct-Sox-Nanog</a:t>
                </a:r>
                <a:endParaRPr lang="en-US" dirty="0"/>
              </a:p>
            </p:txBody>
          </p:sp>
          <p:sp>
            <p:nvSpPr>
              <p:cNvPr id="22" name="TextBox 21"/>
              <p:cNvSpPr txBox="1"/>
              <p:nvPr/>
            </p:nvSpPr>
            <p:spPr>
              <a:xfrm>
                <a:off x="668705" y="1753383"/>
                <a:ext cx="748923" cy="395926"/>
              </a:xfrm>
              <a:prstGeom prst="rect">
                <a:avLst/>
              </a:prstGeom>
              <a:noFill/>
            </p:spPr>
            <p:txBody>
              <a:bodyPr wrap="none" rtlCol="0">
                <a:spAutoFit/>
              </a:bodyPr>
              <a:lstStyle/>
              <a:p>
                <a:r>
                  <a:rPr lang="en-US" sz="1200" dirty="0" err="1" smtClean="0"/>
                  <a:t>MoDISco</a:t>
                </a:r>
                <a:endParaRPr lang="en-US" sz="1200" dirty="0"/>
              </a:p>
            </p:txBody>
          </p:sp>
          <p:sp>
            <p:nvSpPr>
              <p:cNvPr id="24" name="TextBox 23"/>
              <p:cNvSpPr txBox="1"/>
              <p:nvPr/>
            </p:nvSpPr>
            <p:spPr>
              <a:xfrm>
                <a:off x="668094" y="2113778"/>
                <a:ext cx="1115510" cy="659876"/>
              </a:xfrm>
              <a:prstGeom prst="rect">
                <a:avLst/>
              </a:prstGeom>
              <a:noFill/>
            </p:spPr>
            <p:txBody>
              <a:bodyPr wrap="none" rtlCol="0">
                <a:spAutoFit/>
              </a:bodyPr>
              <a:lstStyle/>
              <a:p>
                <a:r>
                  <a:rPr lang="en-US" sz="1200" dirty="0" smtClean="0"/>
                  <a:t>Known pattern</a:t>
                </a:r>
              </a:p>
              <a:p>
                <a:r>
                  <a:rPr lang="en-US" sz="1200" dirty="0" smtClean="0"/>
                  <a:t>(Heinz et al.)</a:t>
                </a:r>
                <a:endParaRPr lang="en-US" sz="1200" dirty="0"/>
              </a:p>
            </p:txBody>
          </p:sp>
        </p:grpSp>
        <p:pic>
          <p:nvPicPr>
            <p:cNvPr id="38" name="Picture 37" descr="Screen Shot 2016-02-16 at 1.06.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1823" y="1552761"/>
              <a:ext cx="3660588" cy="360559"/>
            </a:xfrm>
            <a:prstGeom prst="rect">
              <a:avLst/>
            </a:prstGeom>
          </p:spPr>
        </p:pic>
      </p:grpSp>
      <p:grpSp>
        <p:nvGrpSpPr>
          <p:cNvPr id="43" name="Group 42"/>
          <p:cNvGrpSpPr/>
          <p:nvPr/>
        </p:nvGrpSpPr>
        <p:grpSpPr>
          <a:xfrm>
            <a:off x="654649" y="3086980"/>
            <a:ext cx="5718441" cy="851066"/>
            <a:chOff x="654649" y="3052345"/>
            <a:chExt cx="5718441" cy="851066"/>
          </a:xfrm>
        </p:grpSpPr>
        <p:grpSp>
          <p:nvGrpSpPr>
            <p:cNvPr id="9" name="Group 8"/>
            <p:cNvGrpSpPr/>
            <p:nvPr/>
          </p:nvGrpSpPr>
          <p:grpSpPr>
            <a:xfrm>
              <a:off x="654649" y="3106812"/>
              <a:ext cx="5279093" cy="796599"/>
              <a:chOff x="654649" y="3566637"/>
              <a:chExt cx="5279093" cy="1196746"/>
            </a:xfrm>
          </p:grpSpPr>
          <p:pic>
            <p:nvPicPr>
              <p:cNvPr id="14" name="Picture 13" descr="Screen Shot 2016-01-27 at 11.40.29 AM.png"/>
              <p:cNvPicPr/>
              <p:nvPr/>
            </p:nvPicPr>
            <p:blipFill>
              <a:blip r:embed="rId8">
                <a:extLst>
                  <a:ext uri="{28A0092B-C50C-407E-A947-70E740481C1C}">
                    <a14:useLocalDpi xmlns:a14="http://schemas.microsoft.com/office/drawing/2010/main" val="0"/>
                  </a:ext>
                </a:extLst>
              </a:blip>
              <a:stretch>
                <a:fillRect/>
              </a:stretch>
            </p:blipFill>
            <p:spPr>
              <a:xfrm>
                <a:off x="4176977" y="4087084"/>
                <a:ext cx="868387" cy="662578"/>
              </a:xfrm>
              <a:prstGeom prst="rect">
                <a:avLst/>
              </a:prstGeom>
            </p:spPr>
          </p:pic>
          <p:sp>
            <p:nvSpPr>
              <p:cNvPr id="18" name="TextBox 17"/>
              <p:cNvSpPr txBox="1"/>
              <p:nvPr/>
            </p:nvSpPr>
            <p:spPr>
              <a:xfrm>
                <a:off x="5137844" y="3973252"/>
                <a:ext cx="795898" cy="369333"/>
              </a:xfrm>
              <a:prstGeom prst="rect">
                <a:avLst/>
              </a:prstGeom>
              <a:noFill/>
            </p:spPr>
            <p:txBody>
              <a:bodyPr wrap="none" rtlCol="0">
                <a:spAutoFit/>
              </a:bodyPr>
              <a:lstStyle/>
              <a:p>
                <a:r>
                  <a:rPr lang="en-US" dirty="0" smtClean="0"/>
                  <a:t>Nanog</a:t>
                </a:r>
                <a:endParaRPr lang="en-US" dirty="0"/>
              </a:p>
            </p:txBody>
          </p:sp>
          <p:sp>
            <p:nvSpPr>
              <p:cNvPr id="25" name="TextBox 24"/>
              <p:cNvSpPr txBox="1"/>
              <p:nvPr/>
            </p:nvSpPr>
            <p:spPr>
              <a:xfrm>
                <a:off x="654649" y="4069815"/>
                <a:ext cx="1115510" cy="693568"/>
              </a:xfrm>
              <a:prstGeom prst="rect">
                <a:avLst/>
              </a:prstGeom>
              <a:noFill/>
            </p:spPr>
            <p:txBody>
              <a:bodyPr wrap="none" rtlCol="0">
                <a:spAutoFit/>
              </a:bodyPr>
              <a:lstStyle/>
              <a:p>
                <a:r>
                  <a:rPr lang="en-US" sz="1200" dirty="0" smtClean="0"/>
                  <a:t>Known pattern</a:t>
                </a:r>
                <a:endParaRPr lang="en-US" sz="1200" dirty="0"/>
              </a:p>
              <a:p>
                <a:r>
                  <a:rPr lang="en-US" sz="1200" dirty="0" smtClean="0"/>
                  <a:t>(Heinz et al.)</a:t>
                </a:r>
                <a:endParaRPr lang="en-US" sz="1200" dirty="0"/>
              </a:p>
            </p:txBody>
          </p:sp>
          <p:sp>
            <p:nvSpPr>
              <p:cNvPr id="28" name="TextBox 27"/>
              <p:cNvSpPr txBox="1"/>
              <p:nvPr/>
            </p:nvSpPr>
            <p:spPr>
              <a:xfrm>
                <a:off x="668705" y="3566637"/>
                <a:ext cx="762498" cy="416141"/>
              </a:xfrm>
              <a:prstGeom prst="rect">
                <a:avLst/>
              </a:prstGeom>
              <a:noFill/>
            </p:spPr>
            <p:txBody>
              <a:bodyPr wrap="none" rtlCol="0">
                <a:spAutoFit/>
              </a:bodyPr>
              <a:lstStyle/>
              <a:p>
                <a:r>
                  <a:rPr lang="en-US" sz="1200" dirty="0" err="1"/>
                  <a:t>MoDISco</a:t>
                </a:r>
                <a:endParaRPr lang="en-US" sz="1200" dirty="0"/>
              </a:p>
            </p:txBody>
          </p:sp>
        </p:grpSp>
        <p:pic>
          <p:nvPicPr>
            <p:cNvPr id="41" name="Picture 40" descr="Screen Shot 2016-02-16 at 1.09.2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4726" y="3052345"/>
              <a:ext cx="3648364" cy="358756"/>
            </a:xfrm>
            <a:prstGeom prst="rect">
              <a:avLst/>
            </a:prstGeom>
          </p:spPr>
        </p:pic>
      </p:grpSp>
      <p:grpSp>
        <p:nvGrpSpPr>
          <p:cNvPr id="61" name="Group 60"/>
          <p:cNvGrpSpPr/>
          <p:nvPr/>
        </p:nvGrpSpPr>
        <p:grpSpPr>
          <a:xfrm>
            <a:off x="721045" y="4387263"/>
            <a:ext cx="5652046" cy="891900"/>
            <a:chOff x="721045" y="4283358"/>
            <a:chExt cx="5652046" cy="891900"/>
          </a:xfrm>
        </p:grpSpPr>
        <p:grpSp>
          <p:nvGrpSpPr>
            <p:cNvPr id="57" name="Group 56"/>
            <p:cNvGrpSpPr/>
            <p:nvPr/>
          </p:nvGrpSpPr>
          <p:grpSpPr>
            <a:xfrm>
              <a:off x="721045" y="4367579"/>
              <a:ext cx="5140896" cy="807679"/>
              <a:chOff x="721045" y="4367579"/>
              <a:chExt cx="5140896" cy="807679"/>
            </a:xfrm>
          </p:grpSpPr>
          <p:grpSp>
            <p:nvGrpSpPr>
              <p:cNvPr id="46" name="Group 45"/>
              <p:cNvGrpSpPr/>
              <p:nvPr/>
            </p:nvGrpSpPr>
            <p:grpSpPr>
              <a:xfrm>
                <a:off x="721045" y="4367579"/>
                <a:ext cx="5140896" cy="785065"/>
                <a:chOff x="626372" y="3566637"/>
                <a:chExt cx="5140896" cy="1179416"/>
              </a:xfrm>
            </p:grpSpPr>
            <p:sp>
              <p:nvSpPr>
                <p:cNvPr id="50" name="TextBox 49"/>
                <p:cNvSpPr txBox="1"/>
                <p:nvPr/>
              </p:nvSpPr>
              <p:spPr>
                <a:xfrm>
                  <a:off x="5137844" y="4146695"/>
                  <a:ext cx="629424" cy="554854"/>
                </a:xfrm>
                <a:prstGeom prst="rect">
                  <a:avLst/>
                </a:prstGeom>
                <a:noFill/>
              </p:spPr>
              <p:txBody>
                <a:bodyPr wrap="none" rtlCol="0">
                  <a:spAutoFit/>
                </a:bodyPr>
                <a:lstStyle/>
                <a:p>
                  <a:r>
                    <a:rPr lang="en-US" dirty="0" smtClean="0"/>
                    <a:t>Sox2</a:t>
                  </a:r>
                  <a:endParaRPr lang="en-US" dirty="0"/>
                </a:p>
              </p:txBody>
            </p:sp>
            <p:sp>
              <p:nvSpPr>
                <p:cNvPr id="51" name="TextBox 50"/>
                <p:cNvSpPr txBox="1"/>
                <p:nvPr/>
              </p:nvSpPr>
              <p:spPr>
                <a:xfrm>
                  <a:off x="631572" y="4052486"/>
                  <a:ext cx="1115510" cy="693567"/>
                </a:xfrm>
                <a:prstGeom prst="rect">
                  <a:avLst/>
                </a:prstGeom>
                <a:noFill/>
              </p:spPr>
              <p:txBody>
                <a:bodyPr wrap="none" rtlCol="0">
                  <a:spAutoFit/>
                </a:bodyPr>
                <a:lstStyle/>
                <a:p>
                  <a:r>
                    <a:rPr lang="en-US" sz="1200" dirty="0" smtClean="0"/>
                    <a:t>Known pattern</a:t>
                  </a:r>
                </a:p>
                <a:p>
                  <a:r>
                    <a:rPr lang="en-US" sz="1200" dirty="0" smtClean="0"/>
                    <a:t>(Heinz et al.)</a:t>
                  </a:r>
                  <a:endParaRPr lang="en-US" sz="1200" dirty="0"/>
                </a:p>
              </p:txBody>
            </p:sp>
            <p:sp>
              <p:nvSpPr>
                <p:cNvPr id="53" name="TextBox 52"/>
                <p:cNvSpPr txBox="1"/>
                <p:nvPr/>
              </p:nvSpPr>
              <p:spPr>
                <a:xfrm>
                  <a:off x="626372" y="3566637"/>
                  <a:ext cx="762498" cy="416140"/>
                </a:xfrm>
                <a:prstGeom prst="rect">
                  <a:avLst/>
                </a:prstGeom>
                <a:noFill/>
              </p:spPr>
              <p:txBody>
                <a:bodyPr wrap="none" rtlCol="0">
                  <a:spAutoFit/>
                </a:bodyPr>
                <a:lstStyle/>
                <a:p>
                  <a:r>
                    <a:rPr lang="en-US" sz="1200" dirty="0" err="1"/>
                    <a:t>MoDISco</a:t>
                  </a:r>
                  <a:endParaRPr lang="en-US" sz="1200" dirty="0"/>
                </a:p>
              </p:txBody>
            </p:sp>
          </p:grpSp>
          <p:pic>
            <p:nvPicPr>
              <p:cNvPr id="54" name="Picture 53" descr="Screen Shot 2016-02-16 at 1.22.37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739" y="4710554"/>
                <a:ext cx="953079" cy="464704"/>
              </a:xfrm>
              <a:prstGeom prst="rect">
                <a:avLst/>
              </a:prstGeom>
            </p:spPr>
          </p:pic>
        </p:grpSp>
        <p:pic>
          <p:nvPicPr>
            <p:cNvPr id="59" name="Picture 58" descr="Screen Shot 2016-02-16 at 1.37.3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1264" y="4283358"/>
              <a:ext cx="3651827" cy="381003"/>
            </a:xfrm>
            <a:prstGeom prst="rect">
              <a:avLst/>
            </a:prstGeom>
          </p:spPr>
        </p:pic>
      </p:grpSp>
    </p:spTree>
    <p:extLst>
      <p:ext uri="{BB962C8B-B14F-4D97-AF65-F5344CB8AC3E}">
        <p14:creationId xmlns:p14="http://schemas.microsoft.com/office/powerpoint/2010/main" val="3960502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169" y="274638"/>
            <a:ext cx="9033831" cy="1143000"/>
          </a:xfrm>
        </p:spPr>
        <p:txBody>
          <a:bodyPr>
            <a:normAutofit fontScale="90000"/>
          </a:bodyPr>
          <a:lstStyle/>
          <a:p>
            <a:r>
              <a:rPr lang="en-US" dirty="0" smtClean="0"/>
              <a:t>At least 3 distinct classes </a:t>
            </a:r>
            <a:r>
              <a:rPr lang="en-US" dirty="0" smtClean="0"/>
              <a:t>of </a:t>
            </a:r>
            <a:r>
              <a:rPr lang="en-US" dirty="0" smtClean="0"/>
              <a:t>Nanog sites</a:t>
            </a:r>
            <a:endParaRPr lang="en-US" dirty="0"/>
          </a:p>
        </p:txBody>
      </p:sp>
      <p:grpSp>
        <p:nvGrpSpPr>
          <p:cNvPr id="4" name="Group 3"/>
          <p:cNvGrpSpPr/>
          <p:nvPr/>
        </p:nvGrpSpPr>
        <p:grpSpPr>
          <a:xfrm>
            <a:off x="-61555" y="692726"/>
            <a:ext cx="9229899" cy="5761191"/>
            <a:chOff x="-61555" y="692726"/>
            <a:chExt cx="9229899" cy="5761191"/>
          </a:xfrm>
        </p:grpSpPr>
        <p:pic>
          <p:nvPicPr>
            <p:cNvPr id="18" name="Picture 17" descr="Screen Shot 2016-02-10 at 5.20.47 AM.png"/>
            <p:cNvPicPr>
              <a:picLocks noChangeAspect="1"/>
            </p:cNvPicPr>
            <p:nvPr/>
          </p:nvPicPr>
          <p:blipFill rotWithShape="1">
            <a:blip r:embed="rId2">
              <a:extLst>
                <a:ext uri="{28A0092B-C50C-407E-A947-70E740481C1C}">
                  <a14:useLocalDpi xmlns:a14="http://schemas.microsoft.com/office/drawing/2010/main" val="0"/>
                </a:ext>
              </a:extLst>
            </a:blip>
            <a:srcRect t="4336" b="5389"/>
            <a:stretch/>
          </p:blipFill>
          <p:spPr>
            <a:xfrm>
              <a:off x="262706" y="1245806"/>
              <a:ext cx="2057099" cy="1289911"/>
            </a:xfrm>
            <a:prstGeom prst="rect">
              <a:avLst/>
            </a:prstGeom>
          </p:spPr>
        </p:pic>
        <p:sp>
          <p:nvSpPr>
            <p:cNvPr id="22" name="TextBox 21"/>
            <p:cNvSpPr txBox="1"/>
            <p:nvPr/>
          </p:nvSpPr>
          <p:spPr>
            <a:xfrm rot="16200000">
              <a:off x="-2757485" y="3388656"/>
              <a:ext cx="5761191" cy="369332"/>
            </a:xfrm>
            <a:prstGeom prst="rect">
              <a:avLst/>
            </a:prstGeom>
            <a:noFill/>
          </p:spPr>
          <p:txBody>
            <a:bodyPr wrap="square" rtlCol="0">
              <a:spAutoFit/>
            </a:bodyPr>
            <a:lstStyle/>
            <a:p>
              <a:r>
                <a:rPr lang="en-US" dirty="0" smtClean="0"/>
                <a:t>Reproducible Nanog ChIP-seq peaks</a:t>
              </a:r>
              <a:endParaRPr lang="en-US" dirty="0"/>
            </a:p>
          </p:txBody>
        </p:sp>
        <p:sp>
          <p:nvSpPr>
            <p:cNvPr id="23" name="TextBox 22"/>
            <p:cNvSpPr txBox="1"/>
            <p:nvPr/>
          </p:nvSpPr>
          <p:spPr>
            <a:xfrm>
              <a:off x="406027" y="2484689"/>
              <a:ext cx="1120820" cy="411467"/>
            </a:xfrm>
            <a:prstGeom prst="rect">
              <a:avLst/>
            </a:prstGeom>
            <a:noFill/>
          </p:spPr>
          <p:txBody>
            <a:bodyPr wrap="none" rtlCol="0">
              <a:spAutoFit/>
            </a:bodyPr>
            <a:lstStyle/>
            <a:p>
              <a:r>
                <a:rPr lang="en-US" dirty="0" smtClean="0"/>
                <a:t>Zic3 motif</a:t>
              </a:r>
              <a:endParaRPr lang="en-US" dirty="0"/>
            </a:p>
          </p:txBody>
        </p:sp>
        <p:sp>
          <p:nvSpPr>
            <p:cNvPr id="25" name="TextBox 24"/>
            <p:cNvSpPr txBox="1"/>
            <p:nvPr/>
          </p:nvSpPr>
          <p:spPr>
            <a:xfrm>
              <a:off x="5079150" y="2453010"/>
              <a:ext cx="1197764" cy="411467"/>
            </a:xfrm>
            <a:prstGeom prst="rect">
              <a:avLst/>
            </a:prstGeom>
            <a:noFill/>
          </p:spPr>
          <p:txBody>
            <a:bodyPr wrap="none" rtlCol="0">
              <a:spAutoFit/>
            </a:bodyPr>
            <a:lstStyle/>
            <a:p>
              <a:r>
                <a:rPr lang="en-US" dirty="0" smtClean="0"/>
                <a:t>Sox2 motif</a:t>
              </a:r>
              <a:endParaRPr lang="en-US" dirty="0"/>
            </a:p>
          </p:txBody>
        </p:sp>
        <p:sp>
          <p:nvSpPr>
            <p:cNvPr id="27" name="Right Brace 26"/>
            <p:cNvSpPr/>
            <p:nvPr/>
          </p:nvSpPr>
          <p:spPr>
            <a:xfrm>
              <a:off x="8695669" y="3058703"/>
              <a:ext cx="170354" cy="78606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rot="5400000">
              <a:off x="8805160" y="3218584"/>
              <a:ext cx="336072" cy="369332"/>
            </a:xfrm>
            <a:prstGeom prst="rect">
              <a:avLst/>
            </a:prstGeom>
            <a:noFill/>
          </p:spPr>
          <p:txBody>
            <a:bodyPr wrap="none" rtlCol="0">
              <a:spAutoFit/>
            </a:bodyPr>
            <a:lstStyle/>
            <a:p>
              <a:r>
                <a:rPr lang="en-US" dirty="0" smtClean="0"/>
                <a:t>1</a:t>
              </a:r>
              <a:endParaRPr lang="en-US" dirty="0"/>
            </a:p>
          </p:txBody>
        </p:sp>
        <p:sp>
          <p:nvSpPr>
            <p:cNvPr id="29" name="TextBox 28"/>
            <p:cNvSpPr txBox="1"/>
            <p:nvPr/>
          </p:nvSpPr>
          <p:spPr>
            <a:xfrm rot="5400000">
              <a:off x="8810682" y="4490692"/>
              <a:ext cx="336072" cy="369332"/>
            </a:xfrm>
            <a:prstGeom prst="rect">
              <a:avLst/>
            </a:prstGeom>
            <a:noFill/>
          </p:spPr>
          <p:txBody>
            <a:bodyPr wrap="none" rtlCol="0">
              <a:spAutoFit/>
            </a:bodyPr>
            <a:lstStyle/>
            <a:p>
              <a:r>
                <a:rPr lang="en-US" dirty="0" smtClean="0"/>
                <a:t>2</a:t>
              </a:r>
              <a:endParaRPr lang="en-US" dirty="0"/>
            </a:p>
          </p:txBody>
        </p:sp>
        <p:sp>
          <p:nvSpPr>
            <p:cNvPr id="30" name="TextBox 29"/>
            <p:cNvSpPr txBox="1"/>
            <p:nvPr/>
          </p:nvSpPr>
          <p:spPr>
            <a:xfrm rot="5400000">
              <a:off x="8815642" y="5613920"/>
              <a:ext cx="336072" cy="369332"/>
            </a:xfrm>
            <a:prstGeom prst="rect">
              <a:avLst/>
            </a:prstGeom>
            <a:noFill/>
          </p:spPr>
          <p:txBody>
            <a:bodyPr wrap="none" rtlCol="0">
              <a:spAutoFit/>
            </a:bodyPr>
            <a:lstStyle/>
            <a:p>
              <a:r>
                <a:rPr lang="en-US" dirty="0" smtClean="0"/>
                <a:t>3</a:t>
              </a:r>
              <a:endParaRPr lang="en-US" dirty="0"/>
            </a:p>
          </p:txBody>
        </p:sp>
        <p:sp>
          <p:nvSpPr>
            <p:cNvPr id="31" name="Right Brace 30"/>
            <p:cNvSpPr/>
            <p:nvPr/>
          </p:nvSpPr>
          <p:spPr>
            <a:xfrm>
              <a:off x="8703535" y="4305205"/>
              <a:ext cx="170354" cy="786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ight Brace 31"/>
            <p:cNvSpPr/>
            <p:nvPr/>
          </p:nvSpPr>
          <p:spPr>
            <a:xfrm>
              <a:off x="8711401" y="5429513"/>
              <a:ext cx="170354" cy="786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 name="Picture 2" descr="Screen Shot 2016-02-29 at 12.3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4" y="2886363"/>
            <a:ext cx="8220363" cy="3521364"/>
          </a:xfrm>
          <a:prstGeom prst="rect">
            <a:avLst/>
          </a:prstGeom>
        </p:spPr>
      </p:pic>
      <p:pic>
        <p:nvPicPr>
          <p:cNvPr id="33" name="Picture 32" descr="Screen Shot 2016-02-10 at 5.21.56 AM.png"/>
          <p:cNvPicPr>
            <a:picLocks noChangeAspect="1"/>
          </p:cNvPicPr>
          <p:nvPr/>
        </p:nvPicPr>
        <p:blipFill rotWithShape="1">
          <a:blip r:embed="rId4">
            <a:extLst>
              <a:ext uri="{28A0092B-C50C-407E-A947-70E740481C1C}">
                <a14:useLocalDpi xmlns:a14="http://schemas.microsoft.com/office/drawing/2010/main" val="0"/>
              </a:ext>
            </a:extLst>
          </a:blip>
          <a:srcRect t="5846" b="4917"/>
          <a:stretch/>
        </p:blipFill>
        <p:spPr>
          <a:xfrm>
            <a:off x="6833550" y="1268897"/>
            <a:ext cx="1974235" cy="1289911"/>
          </a:xfrm>
          <a:prstGeom prst="rect">
            <a:avLst/>
          </a:prstGeom>
        </p:spPr>
      </p:pic>
      <p:sp>
        <p:nvSpPr>
          <p:cNvPr id="34" name="TextBox 33"/>
          <p:cNvSpPr txBox="1"/>
          <p:nvPr/>
        </p:nvSpPr>
        <p:spPr>
          <a:xfrm>
            <a:off x="7062561" y="2450673"/>
            <a:ext cx="1364475" cy="411467"/>
          </a:xfrm>
          <a:prstGeom prst="rect">
            <a:avLst/>
          </a:prstGeom>
          <a:noFill/>
        </p:spPr>
        <p:txBody>
          <a:bodyPr wrap="none" rtlCol="0">
            <a:spAutoFit/>
          </a:bodyPr>
          <a:lstStyle/>
          <a:p>
            <a:r>
              <a:rPr lang="en-US" dirty="0" smtClean="0"/>
              <a:t>Nanog motif</a:t>
            </a:r>
            <a:endParaRPr lang="en-US" dirty="0"/>
          </a:p>
        </p:txBody>
      </p:sp>
      <p:pic>
        <p:nvPicPr>
          <p:cNvPr id="35" name="Picture 34" descr="Screen Shot 2016-02-10 at 5.24.47 AM.png"/>
          <p:cNvPicPr>
            <a:picLocks noChangeAspect="1"/>
          </p:cNvPicPr>
          <p:nvPr/>
        </p:nvPicPr>
        <p:blipFill rotWithShape="1">
          <a:blip r:embed="rId5">
            <a:extLst>
              <a:ext uri="{28A0092B-C50C-407E-A947-70E740481C1C}">
                <a14:useLocalDpi xmlns:a14="http://schemas.microsoft.com/office/drawing/2010/main" val="0"/>
              </a:ext>
            </a:extLst>
          </a:blip>
          <a:srcRect t="10916" r="3039" b="10918"/>
          <a:stretch/>
        </p:blipFill>
        <p:spPr>
          <a:xfrm>
            <a:off x="2384831" y="1268896"/>
            <a:ext cx="2157590" cy="1289911"/>
          </a:xfrm>
          <a:prstGeom prst="rect">
            <a:avLst/>
          </a:prstGeom>
        </p:spPr>
      </p:pic>
      <p:sp>
        <p:nvSpPr>
          <p:cNvPr id="36" name="TextBox 35"/>
          <p:cNvSpPr txBox="1"/>
          <p:nvPr/>
        </p:nvSpPr>
        <p:spPr>
          <a:xfrm>
            <a:off x="2054425" y="2464354"/>
            <a:ext cx="3018774" cy="411467"/>
          </a:xfrm>
          <a:prstGeom prst="rect">
            <a:avLst/>
          </a:prstGeom>
          <a:noFill/>
        </p:spPr>
        <p:txBody>
          <a:bodyPr wrap="none" rtlCol="0">
            <a:spAutoFit/>
          </a:bodyPr>
          <a:lstStyle/>
          <a:p>
            <a:r>
              <a:rPr lang="en-US" dirty="0" smtClean="0"/>
              <a:t>Oct4-Sox2-Nanog fusion motif</a:t>
            </a:r>
            <a:endParaRPr lang="en-US" dirty="0"/>
          </a:p>
        </p:txBody>
      </p:sp>
      <p:pic>
        <p:nvPicPr>
          <p:cNvPr id="24" name="Picture 23" descr="Screen Shot 2016-02-16 at 1.37.3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0986" y="1304634"/>
            <a:ext cx="1816100" cy="1154550"/>
          </a:xfrm>
          <a:prstGeom prst="rect">
            <a:avLst/>
          </a:prstGeom>
        </p:spPr>
      </p:pic>
    </p:spTree>
    <p:extLst>
      <p:ext uri="{BB962C8B-B14F-4D97-AF65-F5344CB8AC3E}">
        <p14:creationId xmlns:p14="http://schemas.microsoft.com/office/powerpoint/2010/main" val="24870367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Screen Shot 2016-02-29 at 9.35.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695" y="2067227"/>
            <a:ext cx="3823850" cy="876300"/>
          </a:xfrm>
          <a:prstGeom prst="rect">
            <a:avLst/>
          </a:prstGeom>
        </p:spPr>
      </p:pic>
      <p:pic>
        <p:nvPicPr>
          <p:cNvPr id="42" name="Picture 41" descr="Screen Shot 2016-02-16 at 12.56.57 PM.png"/>
          <p:cNvPicPr>
            <a:picLocks noChangeAspect="1"/>
          </p:cNvPicPr>
          <p:nvPr/>
        </p:nvPicPr>
        <p:blipFill rotWithShape="1">
          <a:blip r:embed="rId4">
            <a:extLst>
              <a:ext uri="{28A0092B-C50C-407E-A947-70E740481C1C}">
                <a14:useLocalDpi xmlns:a14="http://schemas.microsoft.com/office/drawing/2010/main" val="0"/>
              </a:ext>
            </a:extLst>
          </a:blip>
          <a:srcRect l="789" t="-5064" r="3313" b="5157"/>
          <a:stretch/>
        </p:blipFill>
        <p:spPr>
          <a:xfrm>
            <a:off x="151047" y="854363"/>
            <a:ext cx="2354317" cy="853956"/>
          </a:xfrm>
          <a:prstGeom prst="rect">
            <a:avLst/>
          </a:prstGeom>
        </p:spPr>
      </p:pic>
      <p:pic>
        <p:nvPicPr>
          <p:cNvPr id="43" name="Picture 42" descr="Screen Shot 2016-02-16 at 1.0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851" y="1726931"/>
            <a:ext cx="2456875" cy="870796"/>
          </a:xfrm>
          <a:prstGeom prst="rect">
            <a:avLst/>
          </a:prstGeom>
        </p:spPr>
      </p:pic>
      <p:pic>
        <p:nvPicPr>
          <p:cNvPr id="45" name="Picture 44" descr="Screen Shot 2016-02-29 at 10.27.5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182" y="342901"/>
            <a:ext cx="3567545" cy="838200"/>
          </a:xfrm>
          <a:prstGeom prst="rect">
            <a:avLst/>
          </a:prstGeom>
        </p:spPr>
      </p:pic>
      <p:pic>
        <p:nvPicPr>
          <p:cNvPr id="46" name="Picture 45" descr="Screen Shot 2016-02-29 at 10.28.1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6636" y="1297132"/>
            <a:ext cx="3821545" cy="800100"/>
          </a:xfrm>
          <a:prstGeom prst="rect">
            <a:avLst/>
          </a:prstGeom>
        </p:spPr>
      </p:pic>
      <p:sp>
        <p:nvSpPr>
          <p:cNvPr id="47" name="Right Arrow 46"/>
          <p:cNvSpPr/>
          <p:nvPr/>
        </p:nvSpPr>
        <p:spPr>
          <a:xfrm>
            <a:off x="2239816" y="1235364"/>
            <a:ext cx="2262910" cy="9698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Re-cluster with Nanog/Zic3 patterns only</a:t>
            </a:r>
          </a:p>
        </p:txBody>
      </p:sp>
      <p:pic>
        <p:nvPicPr>
          <p:cNvPr id="56" name="Picture 55" descr="Screen Shot 2016-02-02 at 2.37.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0453" y="3024917"/>
            <a:ext cx="4606636" cy="3714750"/>
          </a:xfrm>
          <a:prstGeom prst="rect">
            <a:avLst/>
          </a:prstGeom>
        </p:spPr>
      </p:pic>
      <p:sp>
        <p:nvSpPr>
          <p:cNvPr id="2" name="TextBox 1"/>
          <p:cNvSpPr txBox="1"/>
          <p:nvPr/>
        </p:nvSpPr>
        <p:spPr>
          <a:xfrm>
            <a:off x="196271" y="115462"/>
            <a:ext cx="3544455" cy="646331"/>
          </a:xfrm>
          <a:prstGeom prst="rect">
            <a:avLst/>
          </a:prstGeom>
          <a:noFill/>
        </p:spPr>
        <p:txBody>
          <a:bodyPr wrap="square" rtlCol="0">
            <a:spAutoFit/>
          </a:bodyPr>
          <a:lstStyle/>
          <a:p>
            <a:r>
              <a:rPr lang="en-US" dirty="0" smtClean="0"/>
              <a:t>Potential novel relationship between Nanog and Zic3 discovered</a:t>
            </a:r>
            <a:endParaRPr lang="en-US" dirty="0"/>
          </a:p>
        </p:txBody>
      </p:sp>
      <p:sp>
        <p:nvSpPr>
          <p:cNvPr id="3" name="TextBox 2"/>
          <p:cNvSpPr txBox="1"/>
          <p:nvPr/>
        </p:nvSpPr>
        <p:spPr>
          <a:xfrm>
            <a:off x="138545" y="912091"/>
            <a:ext cx="842819" cy="307777"/>
          </a:xfrm>
          <a:prstGeom prst="rect">
            <a:avLst/>
          </a:prstGeom>
          <a:noFill/>
        </p:spPr>
        <p:txBody>
          <a:bodyPr wrap="square" rtlCol="0">
            <a:spAutoFit/>
          </a:bodyPr>
          <a:lstStyle/>
          <a:p>
            <a:r>
              <a:rPr lang="en-US" sz="1400" dirty="0" smtClean="0"/>
              <a:t>Nanog</a:t>
            </a:r>
            <a:endParaRPr lang="en-US" sz="1400" dirty="0"/>
          </a:p>
        </p:txBody>
      </p:sp>
      <p:sp>
        <p:nvSpPr>
          <p:cNvPr id="14" name="TextBox 13"/>
          <p:cNvSpPr txBox="1"/>
          <p:nvPr/>
        </p:nvSpPr>
        <p:spPr>
          <a:xfrm>
            <a:off x="152400" y="1711034"/>
            <a:ext cx="842819" cy="307777"/>
          </a:xfrm>
          <a:prstGeom prst="rect">
            <a:avLst/>
          </a:prstGeom>
          <a:noFill/>
        </p:spPr>
        <p:txBody>
          <a:bodyPr wrap="square" rtlCol="0">
            <a:spAutoFit/>
          </a:bodyPr>
          <a:lstStyle/>
          <a:p>
            <a:r>
              <a:rPr lang="en-US" sz="1400" dirty="0" smtClean="0"/>
              <a:t>Zic3</a:t>
            </a:r>
            <a:endParaRPr lang="en-US" sz="1400" dirty="0"/>
          </a:p>
        </p:txBody>
      </p:sp>
      <p:cxnSp>
        <p:nvCxnSpPr>
          <p:cNvPr id="5" name="Straight Arrow Connector 4"/>
          <p:cNvCxnSpPr/>
          <p:nvPr/>
        </p:nvCxnSpPr>
        <p:spPr>
          <a:xfrm flipH="1" flipV="1">
            <a:off x="7481455" y="2886364"/>
            <a:ext cx="565727" cy="646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065819" y="3579090"/>
            <a:ext cx="2078181" cy="923330"/>
          </a:xfrm>
          <a:prstGeom prst="rect">
            <a:avLst/>
          </a:prstGeom>
          <a:noFill/>
        </p:spPr>
        <p:txBody>
          <a:bodyPr wrap="square" rtlCol="0">
            <a:spAutoFit/>
          </a:bodyPr>
          <a:lstStyle/>
          <a:p>
            <a:r>
              <a:rPr lang="en-US" dirty="0" smtClean="0"/>
              <a:t>Novel combination of Nanog and Zic3 patterns</a:t>
            </a:r>
            <a:endParaRPr lang="en-US" dirty="0"/>
          </a:p>
        </p:txBody>
      </p:sp>
    </p:spTree>
    <p:extLst>
      <p:ext uri="{BB962C8B-B14F-4D97-AF65-F5344CB8AC3E}">
        <p14:creationId xmlns:p14="http://schemas.microsoft.com/office/powerpoint/2010/main" val="71856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2-26 at 9.19.09 AM.png"/>
          <p:cNvPicPr>
            <a:picLocks noChangeAspect="1"/>
          </p:cNvPicPr>
          <p:nvPr/>
        </p:nvPicPr>
        <p:blipFill rotWithShape="1">
          <a:blip r:embed="rId2">
            <a:extLst>
              <a:ext uri="{28A0092B-C50C-407E-A947-70E740481C1C}">
                <a14:useLocalDpi xmlns:a14="http://schemas.microsoft.com/office/drawing/2010/main" val="0"/>
              </a:ext>
            </a:extLst>
          </a:blip>
          <a:srcRect r="46651"/>
          <a:stretch/>
        </p:blipFill>
        <p:spPr>
          <a:xfrm>
            <a:off x="1283113" y="1150505"/>
            <a:ext cx="6071983" cy="3941040"/>
          </a:xfrm>
          <a:prstGeom prst="rect">
            <a:avLst/>
          </a:prstGeom>
        </p:spPr>
      </p:pic>
      <p:sp>
        <p:nvSpPr>
          <p:cNvPr id="6" name="TextBox 5"/>
          <p:cNvSpPr txBox="1"/>
          <p:nvPr/>
        </p:nvSpPr>
        <p:spPr>
          <a:xfrm>
            <a:off x="77768" y="2028138"/>
            <a:ext cx="1262788" cy="2246769"/>
          </a:xfrm>
          <a:prstGeom prst="rect">
            <a:avLst/>
          </a:prstGeom>
          <a:noFill/>
        </p:spPr>
        <p:txBody>
          <a:bodyPr wrap="square" rtlCol="0">
            <a:spAutoFit/>
          </a:bodyPr>
          <a:lstStyle/>
          <a:p>
            <a:r>
              <a:rPr lang="en-US" sz="2000" dirty="0" smtClean="0"/>
              <a:t>Logistic regression on top hits to each pattern, </a:t>
            </a:r>
            <a:r>
              <a:rPr lang="en-US" sz="2000" dirty="0" err="1" smtClean="0"/>
              <a:t>auROC</a:t>
            </a:r>
            <a:endParaRPr lang="en-US" sz="2000" dirty="0"/>
          </a:p>
        </p:txBody>
      </p:sp>
      <p:pic>
        <p:nvPicPr>
          <p:cNvPr id="65" name="Picture 64" descr="Screen Shot 2016-02-26 at 9.19.09 AM.png"/>
          <p:cNvPicPr>
            <a:picLocks noChangeAspect="1"/>
          </p:cNvPicPr>
          <p:nvPr/>
        </p:nvPicPr>
        <p:blipFill rotWithShape="1">
          <a:blip r:embed="rId2">
            <a:extLst>
              <a:ext uri="{28A0092B-C50C-407E-A947-70E740481C1C}">
                <a14:useLocalDpi xmlns:a14="http://schemas.microsoft.com/office/drawing/2010/main" val="0"/>
              </a:ext>
            </a:extLst>
          </a:blip>
          <a:srcRect l="75879" r="12562"/>
          <a:stretch/>
        </p:blipFill>
        <p:spPr>
          <a:xfrm>
            <a:off x="7275849" y="1152814"/>
            <a:ext cx="1315527" cy="3941040"/>
          </a:xfrm>
          <a:prstGeom prst="rect">
            <a:avLst/>
          </a:prstGeom>
        </p:spPr>
      </p:pic>
      <p:sp>
        <p:nvSpPr>
          <p:cNvPr id="66" name="TextBox 65"/>
          <p:cNvSpPr txBox="1"/>
          <p:nvPr/>
        </p:nvSpPr>
        <p:spPr>
          <a:xfrm>
            <a:off x="7295444" y="4865878"/>
            <a:ext cx="1298223" cy="954107"/>
          </a:xfrm>
          <a:prstGeom prst="rect">
            <a:avLst/>
          </a:prstGeom>
          <a:noFill/>
        </p:spPr>
        <p:txBody>
          <a:bodyPr wrap="square" rtlCol="0">
            <a:spAutoFit/>
          </a:bodyPr>
          <a:lstStyle/>
          <a:p>
            <a:pPr algn="ctr"/>
            <a:r>
              <a:rPr lang="en-US" sz="1400" dirty="0"/>
              <a:t>4</a:t>
            </a:r>
            <a:r>
              <a:rPr lang="en-US" sz="1400" dirty="0" smtClean="0"/>
              <a:t> </a:t>
            </a:r>
            <a:r>
              <a:rPr lang="en-US" sz="1400" dirty="0" err="1" smtClean="0"/>
              <a:t>MoDISco</a:t>
            </a:r>
            <a:endParaRPr lang="en-US" sz="1400" dirty="0" smtClean="0"/>
          </a:p>
          <a:p>
            <a:pPr algn="ctr"/>
            <a:r>
              <a:rPr lang="en-US" sz="1400" dirty="0" smtClean="0"/>
              <a:t>Motifs discovered on validation set</a:t>
            </a:r>
            <a:endParaRPr lang="en-US" sz="1400" dirty="0"/>
          </a:p>
        </p:txBody>
      </p:sp>
      <p:grpSp>
        <p:nvGrpSpPr>
          <p:cNvPr id="67" name="Group 66"/>
          <p:cNvGrpSpPr/>
          <p:nvPr/>
        </p:nvGrpSpPr>
        <p:grpSpPr>
          <a:xfrm>
            <a:off x="7513600" y="5827514"/>
            <a:ext cx="966819" cy="819730"/>
            <a:chOff x="161110" y="3727149"/>
            <a:chExt cx="3267890" cy="3346974"/>
          </a:xfrm>
        </p:grpSpPr>
        <p:pic>
          <p:nvPicPr>
            <p:cNvPr id="68" name="Picture 67" descr="Screen Shot 2016-02-10 at 5.20.47 AM.png"/>
            <p:cNvPicPr>
              <a:picLocks noChangeAspect="1"/>
            </p:cNvPicPr>
            <p:nvPr/>
          </p:nvPicPr>
          <p:blipFill rotWithShape="1">
            <a:blip r:embed="rId3">
              <a:extLst>
                <a:ext uri="{28A0092B-C50C-407E-A947-70E740481C1C}">
                  <a14:useLocalDpi xmlns:a14="http://schemas.microsoft.com/office/drawing/2010/main" val="0"/>
                </a:ext>
              </a:extLst>
            </a:blip>
            <a:srcRect t="4336" b="5389"/>
            <a:stretch/>
          </p:blipFill>
          <p:spPr>
            <a:xfrm>
              <a:off x="161110" y="3727149"/>
              <a:ext cx="3221708" cy="830066"/>
            </a:xfrm>
            <a:prstGeom prst="rect">
              <a:avLst/>
            </a:prstGeom>
          </p:spPr>
        </p:pic>
        <p:pic>
          <p:nvPicPr>
            <p:cNvPr id="69" name="Picture 68" descr="Screen Shot 2016-02-10 at 5.21.56 AM.png"/>
            <p:cNvPicPr>
              <a:picLocks noChangeAspect="1"/>
            </p:cNvPicPr>
            <p:nvPr/>
          </p:nvPicPr>
          <p:blipFill rotWithShape="1">
            <a:blip r:embed="rId4">
              <a:extLst>
                <a:ext uri="{28A0092B-C50C-407E-A947-70E740481C1C}">
                  <a14:useLocalDpi xmlns:a14="http://schemas.microsoft.com/office/drawing/2010/main" val="0"/>
                </a:ext>
              </a:extLst>
            </a:blip>
            <a:srcRect t="5846" b="4917"/>
            <a:stretch/>
          </p:blipFill>
          <p:spPr>
            <a:xfrm>
              <a:off x="161637" y="4535342"/>
              <a:ext cx="3221181" cy="933975"/>
            </a:xfrm>
            <a:prstGeom prst="rect">
              <a:avLst/>
            </a:prstGeom>
          </p:spPr>
        </p:pic>
        <p:pic>
          <p:nvPicPr>
            <p:cNvPr id="70" name="Picture 69" descr="Screen Shot 2016-02-10 at 5.22.56 AM.png"/>
            <p:cNvPicPr>
              <a:picLocks noChangeAspect="1"/>
            </p:cNvPicPr>
            <p:nvPr/>
          </p:nvPicPr>
          <p:blipFill rotWithShape="1">
            <a:blip r:embed="rId5">
              <a:extLst>
                <a:ext uri="{28A0092B-C50C-407E-A947-70E740481C1C}">
                  <a14:useLocalDpi xmlns:a14="http://schemas.microsoft.com/office/drawing/2010/main" val="0"/>
                </a:ext>
              </a:extLst>
            </a:blip>
            <a:srcRect t="6147" b="4918"/>
            <a:stretch/>
          </p:blipFill>
          <p:spPr>
            <a:xfrm>
              <a:off x="184726" y="5470513"/>
              <a:ext cx="3221181" cy="749246"/>
            </a:xfrm>
            <a:prstGeom prst="rect">
              <a:avLst/>
            </a:prstGeom>
          </p:spPr>
        </p:pic>
        <p:pic>
          <p:nvPicPr>
            <p:cNvPr id="71" name="Picture 70" descr="Screen Shot 2016-02-10 at 5.24.47 AM.png"/>
            <p:cNvPicPr>
              <a:picLocks noChangeAspect="1"/>
            </p:cNvPicPr>
            <p:nvPr/>
          </p:nvPicPr>
          <p:blipFill rotWithShape="1">
            <a:blip r:embed="rId6">
              <a:extLst>
                <a:ext uri="{28A0092B-C50C-407E-A947-70E740481C1C}">
                  <a14:useLocalDpi xmlns:a14="http://schemas.microsoft.com/office/drawing/2010/main" val="0"/>
                </a:ext>
              </a:extLst>
            </a:blip>
            <a:srcRect t="10916" r="3039" b="10918"/>
            <a:stretch/>
          </p:blipFill>
          <p:spPr>
            <a:xfrm>
              <a:off x="207819" y="6209421"/>
              <a:ext cx="3221181" cy="864702"/>
            </a:xfrm>
            <a:prstGeom prst="rect">
              <a:avLst/>
            </a:prstGeom>
          </p:spPr>
        </p:pic>
      </p:grpSp>
      <p:grpSp>
        <p:nvGrpSpPr>
          <p:cNvPr id="49" name="Group 48"/>
          <p:cNvGrpSpPr/>
          <p:nvPr/>
        </p:nvGrpSpPr>
        <p:grpSpPr>
          <a:xfrm>
            <a:off x="1950154" y="4858700"/>
            <a:ext cx="1572531" cy="1935513"/>
            <a:chOff x="1696688" y="4951062"/>
            <a:chExt cx="2015739" cy="1935513"/>
          </a:xfrm>
        </p:grpSpPr>
        <p:pic>
          <p:nvPicPr>
            <p:cNvPr id="50" name="Picture 49" descr="Screen Shot 2016-02-01 at 2.22.2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0107" y="5660143"/>
              <a:ext cx="1241886" cy="1226432"/>
            </a:xfrm>
            <a:prstGeom prst="rect">
              <a:avLst/>
            </a:prstGeom>
          </p:spPr>
        </p:pic>
        <p:sp>
          <p:nvSpPr>
            <p:cNvPr id="58" name="TextBox 57"/>
            <p:cNvSpPr txBox="1"/>
            <p:nvPr/>
          </p:nvSpPr>
          <p:spPr>
            <a:xfrm>
              <a:off x="1696688" y="4951062"/>
              <a:ext cx="2015739" cy="738664"/>
            </a:xfrm>
            <a:prstGeom prst="rect">
              <a:avLst/>
            </a:prstGeom>
            <a:noFill/>
          </p:spPr>
          <p:txBody>
            <a:bodyPr wrap="square" rtlCol="0">
              <a:spAutoFit/>
            </a:bodyPr>
            <a:lstStyle/>
            <a:p>
              <a:pPr algn="ctr"/>
              <a:r>
                <a:rPr lang="en-US" sz="1400" dirty="0" smtClean="0"/>
                <a:t>5 </a:t>
              </a:r>
              <a:r>
                <a:rPr lang="en-US" sz="1400" dirty="0"/>
                <a:t>k</a:t>
              </a:r>
              <a:r>
                <a:rPr lang="en-US" sz="1400" dirty="0" smtClean="0"/>
                <a:t>nown motifs</a:t>
              </a:r>
            </a:p>
            <a:p>
              <a:pPr algn="ctr"/>
              <a:r>
                <a:rPr lang="en-US" sz="1400" dirty="0" smtClean="0"/>
                <a:t>(ENCODE </a:t>
              </a:r>
              <a:r>
                <a:rPr lang="en-US" sz="1400" dirty="0" err="1" smtClean="0"/>
                <a:t>db</a:t>
              </a:r>
              <a:r>
                <a:rPr lang="en-US" sz="1400" dirty="0" smtClean="0"/>
                <a:t>)</a:t>
              </a:r>
              <a:endParaRPr lang="en-US" sz="1400" dirty="0"/>
            </a:p>
          </p:txBody>
        </p:sp>
      </p:grpSp>
      <p:grpSp>
        <p:nvGrpSpPr>
          <p:cNvPr id="59" name="Group 58"/>
          <p:cNvGrpSpPr/>
          <p:nvPr/>
        </p:nvGrpSpPr>
        <p:grpSpPr>
          <a:xfrm>
            <a:off x="6050698" y="4852158"/>
            <a:ext cx="1272723" cy="1861788"/>
            <a:chOff x="5284373" y="4848394"/>
            <a:chExt cx="927100" cy="1861788"/>
          </a:xfrm>
        </p:grpSpPr>
        <p:pic>
          <p:nvPicPr>
            <p:cNvPr id="60" name="Picture 59" descr="Screen Shot 2016-01-30 at 9.54.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7369" y="5929166"/>
              <a:ext cx="498204" cy="781016"/>
            </a:xfrm>
            <a:prstGeom prst="rect">
              <a:avLst/>
            </a:prstGeom>
          </p:spPr>
        </p:pic>
        <p:sp>
          <p:nvSpPr>
            <p:cNvPr id="61" name="TextBox 60"/>
            <p:cNvSpPr txBox="1"/>
            <p:nvPr/>
          </p:nvSpPr>
          <p:spPr>
            <a:xfrm>
              <a:off x="5284373" y="4848394"/>
              <a:ext cx="927100" cy="1200329"/>
            </a:xfrm>
            <a:prstGeom prst="rect">
              <a:avLst/>
            </a:prstGeom>
            <a:noFill/>
          </p:spPr>
          <p:txBody>
            <a:bodyPr wrap="square" rtlCol="0">
              <a:spAutoFit/>
            </a:bodyPr>
            <a:lstStyle/>
            <a:p>
              <a:pPr algn="ctr"/>
              <a:r>
                <a:rPr lang="en-US" sz="1200" dirty="0" smtClean="0"/>
                <a:t>All 32</a:t>
              </a:r>
            </a:p>
            <a:p>
              <a:pPr algn="ctr"/>
              <a:r>
                <a:rPr lang="en-US" sz="1200" dirty="0" smtClean="0"/>
                <a:t>de-novo from traditional method (HOMER)</a:t>
              </a:r>
              <a:endParaRPr lang="en-US" sz="1200" dirty="0"/>
            </a:p>
          </p:txBody>
        </p:sp>
      </p:grpSp>
      <p:grpSp>
        <p:nvGrpSpPr>
          <p:cNvPr id="62" name="Group 61"/>
          <p:cNvGrpSpPr/>
          <p:nvPr/>
        </p:nvGrpSpPr>
        <p:grpSpPr>
          <a:xfrm>
            <a:off x="4708235" y="4850328"/>
            <a:ext cx="1359898" cy="1738140"/>
            <a:chOff x="4237201" y="4954237"/>
            <a:chExt cx="990601" cy="1738140"/>
          </a:xfrm>
        </p:grpSpPr>
        <p:sp>
          <p:nvSpPr>
            <p:cNvPr id="63" name="TextBox 62"/>
            <p:cNvSpPr txBox="1"/>
            <p:nvPr/>
          </p:nvSpPr>
          <p:spPr>
            <a:xfrm>
              <a:off x="4237201" y="4954237"/>
              <a:ext cx="990601" cy="1169551"/>
            </a:xfrm>
            <a:prstGeom prst="rect">
              <a:avLst/>
            </a:prstGeom>
            <a:noFill/>
          </p:spPr>
          <p:txBody>
            <a:bodyPr wrap="square" rtlCol="0">
              <a:spAutoFit/>
            </a:bodyPr>
            <a:lstStyle/>
            <a:p>
              <a:pPr algn="ctr"/>
              <a:r>
                <a:rPr lang="en-US" sz="1400" dirty="0" smtClean="0"/>
                <a:t>Top 4</a:t>
              </a:r>
              <a:r>
                <a:rPr lang="en-US" sz="1400" dirty="0"/>
                <a:t> </a:t>
              </a:r>
              <a:r>
                <a:rPr lang="en-US" sz="1400" dirty="0" smtClean="0"/>
                <a:t>de-novo from traditional method (HOMER)</a:t>
              </a:r>
            </a:p>
          </p:txBody>
        </p:sp>
        <p:pic>
          <p:nvPicPr>
            <p:cNvPr id="64" name="Picture 63" descr="Screen Shot 2016-01-30 at 9.54.40 AM.png"/>
            <p:cNvPicPr>
              <a:picLocks noChangeAspect="1"/>
            </p:cNvPicPr>
            <p:nvPr/>
          </p:nvPicPr>
          <p:blipFill rotWithShape="1">
            <a:blip r:embed="rId8">
              <a:extLst>
                <a:ext uri="{28A0092B-C50C-407E-A947-70E740481C1C}">
                  <a14:useLocalDpi xmlns:a14="http://schemas.microsoft.com/office/drawing/2010/main" val="0"/>
                </a:ext>
              </a:extLst>
            </a:blip>
            <a:srcRect b="47550"/>
            <a:stretch/>
          </p:blipFill>
          <p:spPr>
            <a:xfrm>
              <a:off x="4371930" y="6051231"/>
              <a:ext cx="779751" cy="641146"/>
            </a:xfrm>
            <a:prstGeom prst="rect">
              <a:avLst/>
            </a:prstGeom>
          </p:spPr>
        </p:pic>
      </p:grpSp>
      <p:grpSp>
        <p:nvGrpSpPr>
          <p:cNvPr id="72" name="Group 71"/>
          <p:cNvGrpSpPr/>
          <p:nvPr/>
        </p:nvGrpSpPr>
        <p:grpSpPr>
          <a:xfrm>
            <a:off x="3313471" y="4865222"/>
            <a:ext cx="1534242" cy="1761412"/>
            <a:chOff x="2794000" y="4865222"/>
            <a:chExt cx="1117600" cy="1761412"/>
          </a:xfrm>
        </p:grpSpPr>
        <p:grpSp>
          <p:nvGrpSpPr>
            <p:cNvPr id="73" name="Group 72"/>
            <p:cNvGrpSpPr/>
            <p:nvPr/>
          </p:nvGrpSpPr>
          <p:grpSpPr>
            <a:xfrm>
              <a:off x="2794000" y="4865222"/>
              <a:ext cx="1117600" cy="1519419"/>
              <a:chOff x="3105746" y="4752946"/>
              <a:chExt cx="1117600" cy="1887344"/>
            </a:xfrm>
          </p:grpSpPr>
          <p:sp>
            <p:nvSpPr>
              <p:cNvPr id="75" name="TextBox 74"/>
              <p:cNvSpPr txBox="1"/>
              <p:nvPr/>
            </p:nvSpPr>
            <p:spPr>
              <a:xfrm>
                <a:off x="3105746" y="4752946"/>
                <a:ext cx="1117600" cy="917532"/>
              </a:xfrm>
              <a:prstGeom prst="rect">
                <a:avLst/>
              </a:prstGeom>
              <a:noFill/>
            </p:spPr>
            <p:txBody>
              <a:bodyPr wrap="square" rtlCol="0">
                <a:spAutoFit/>
              </a:bodyPr>
              <a:lstStyle/>
              <a:p>
                <a:pPr algn="ctr"/>
                <a:r>
                  <a:rPr lang="en-US" sz="1400" dirty="0" smtClean="0"/>
                  <a:t>4 known motifs (HOMER </a:t>
                </a:r>
                <a:r>
                  <a:rPr lang="en-US" sz="1400" dirty="0" err="1" smtClean="0"/>
                  <a:t>db</a:t>
                </a:r>
                <a:r>
                  <a:rPr lang="en-US" sz="1400" dirty="0" smtClean="0"/>
                  <a:t>)</a:t>
                </a:r>
                <a:endParaRPr lang="en-US" sz="1400" dirty="0"/>
              </a:p>
            </p:txBody>
          </p:sp>
          <p:pic>
            <p:nvPicPr>
              <p:cNvPr id="76" name="Picture 75" descr="Screen Shot 2016-01-27 at 11.41.05 AM.png"/>
              <p:cNvPicPr/>
              <p:nvPr/>
            </p:nvPicPr>
            <p:blipFill>
              <a:blip r:embed="rId9">
                <a:extLst>
                  <a:ext uri="{28A0092B-C50C-407E-A947-70E740481C1C}">
                    <a14:useLocalDpi xmlns:a14="http://schemas.microsoft.com/office/drawing/2010/main" val="0"/>
                  </a:ext>
                </a:extLst>
              </a:blip>
              <a:stretch>
                <a:fillRect/>
              </a:stretch>
            </p:blipFill>
            <p:spPr>
              <a:xfrm>
                <a:off x="3316700" y="5602171"/>
                <a:ext cx="805025" cy="323824"/>
              </a:xfrm>
              <a:prstGeom prst="rect">
                <a:avLst/>
              </a:prstGeom>
            </p:spPr>
          </p:pic>
          <p:pic>
            <p:nvPicPr>
              <p:cNvPr id="77" name="Picture 76" descr="Screen Shot 2016-01-27 at 11.40.29 AM.png"/>
              <p:cNvPicPr/>
              <p:nvPr/>
            </p:nvPicPr>
            <p:blipFill>
              <a:blip r:embed="rId10">
                <a:extLst>
                  <a:ext uri="{28A0092B-C50C-407E-A947-70E740481C1C}">
                    <a14:useLocalDpi xmlns:a14="http://schemas.microsoft.com/office/drawing/2010/main" val="0"/>
                  </a:ext>
                </a:extLst>
              </a:blip>
              <a:stretch>
                <a:fillRect/>
              </a:stretch>
            </p:blipFill>
            <p:spPr>
              <a:xfrm>
                <a:off x="3480618" y="5925995"/>
                <a:ext cx="503613" cy="395520"/>
              </a:xfrm>
              <a:prstGeom prst="rect">
                <a:avLst/>
              </a:prstGeom>
            </p:spPr>
          </p:pic>
          <p:pic>
            <p:nvPicPr>
              <p:cNvPr id="78" name="Picture 77" descr="Screen Shot 2016-01-27 at 11.40.00 AM.png"/>
              <p:cNvPicPr/>
              <p:nvPr/>
            </p:nvPicPr>
            <p:blipFill>
              <a:blip r:embed="rId11">
                <a:extLst>
                  <a:ext uri="{28A0092B-C50C-407E-A947-70E740481C1C}">
                    <a14:useLocalDpi xmlns:a14="http://schemas.microsoft.com/office/drawing/2010/main" val="0"/>
                  </a:ext>
                </a:extLst>
              </a:blip>
              <a:stretch>
                <a:fillRect/>
              </a:stretch>
            </p:blipFill>
            <p:spPr>
              <a:xfrm>
                <a:off x="3428456" y="6309969"/>
                <a:ext cx="643360" cy="330321"/>
              </a:xfrm>
              <a:prstGeom prst="rect">
                <a:avLst/>
              </a:prstGeom>
            </p:spPr>
          </p:pic>
        </p:grpSp>
        <p:pic>
          <p:nvPicPr>
            <p:cNvPr id="74" name="Picture 73" descr="Screen Shot 2016-02-16 at 1.22.3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91739" y="6393296"/>
              <a:ext cx="478561" cy="233338"/>
            </a:xfrm>
            <a:prstGeom prst="rect">
              <a:avLst/>
            </a:prstGeom>
          </p:spPr>
        </p:pic>
      </p:grpSp>
      <p:sp>
        <p:nvSpPr>
          <p:cNvPr id="79" name="Title 1"/>
          <p:cNvSpPr>
            <a:spLocks noGrp="1"/>
          </p:cNvSpPr>
          <p:nvPr>
            <p:ph type="title"/>
          </p:nvPr>
        </p:nvSpPr>
        <p:spPr>
          <a:xfrm>
            <a:off x="111125" y="-115450"/>
            <a:ext cx="9175750" cy="1417638"/>
          </a:xfrm>
        </p:spPr>
        <p:txBody>
          <a:bodyPr>
            <a:normAutofit fontScale="90000"/>
          </a:bodyPr>
          <a:lstStyle/>
          <a:p>
            <a:r>
              <a:rPr lang="en-US" dirty="0" err="1" smtClean="0"/>
              <a:t>MoDISco</a:t>
            </a:r>
            <a:r>
              <a:rPr lang="en-US" dirty="0" smtClean="0"/>
              <a:t> </a:t>
            </a:r>
            <a:r>
              <a:rPr lang="en-US" dirty="0" smtClean="0"/>
              <a:t>patterns outperform traditional </a:t>
            </a:r>
            <a:r>
              <a:rPr lang="en-US" dirty="0" smtClean="0"/>
              <a:t>motif discovery methods</a:t>
            </a:r>
            <a:endParaRPr lang="en-US" dirty="0"/>
          </a:p>
        </p:txBody>
      </p:sp>
    </p:spTree>
    <p:extLst>
      <p:ext uri="{BB962C8B-B14F-4D97-AF65-F5344CB8AC3E}">
        <p14:creationId xmlns:p14="http://schemas.microsoft.com/office/powerpoint/2010/main" val="3841937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091" y="2262909"/>
            <a:ext cx="8636000" cy="1893455"/>
          </a:xfrm>
        </p:spPr>
        <p:style>
          <a:lnRef idx="1">
            <a:schemeClr val="accent2"/>
          </a:lnRef>
          <a:fillRef idx="2">
            <a:schemeClr val="accent2"/>
          </a:fillRef>
          <a:effectRef idx="1">
            <a:schemeClr val="accent2"/>
          </a:effectRef>
          <a:fontRef idx="minor">
            <a:schemeClr val="dk1"/>
          </a:fontRef>
        </p:style>
        <p:txBody>
          <a:bodyPr>
            <a:normAutofit/>
          </a:bodyPr>
          <a:lstStyle/>
          <a:p>
            <a:r>
              <a:rPr lang="en-US" dirty="0" smtClean="0"/>
              <a:t>Compute importance scores</a:t>
            </a:r>
            <a:endParaRPr lang="en-US" dirty="0"/>
          </a:p>
        </p:txBody>
      </p:sp>
    </p:spTree>
    <p:extLst>
      <p:ext uri="{BB962C8B-B14F-4D97-AF65-F5344CB8AC3E}">
        <p14:creationId xmlns:p14="http://schemas.microsoft.com/office/powerpoint/2010/main" val="28024657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5-01 at 8.05.48 AM.png"/>
          <p:cNvPicPr>
            <a:picLocks noChangeAspect="1"/>
          </p:cNvPicPr>
          <p:nvPr/>
        </p:nvPicPr>
        <p:blipFill rotWithShape="1">
          <a:blip r:embed="rId2">
            <a:extLst>
              <a:ext uri="{28A0092B-C50C-407E-A947-70E740481C1C}">
                <a14:useLocalDpi xmlns:a14="http://schemas.microsoft.com/office/drawing/2010/main" val="0"/>
              </a:ext>
            </a:extLst>
          </a:blip>
          <a:srcRect l="52327" r="15546"/>
          <a:stretch/>
        </p:blipFill>
        <p:spPr>
          <a:xfrm>
            <a:off x="0" y="4748684"/>
            <a:ext cx="9143999" cy="952500"/>
          </a:xfrm>
          <a:prstGeom prst="rect">
            <a:avLst/>
          </a:prstGeom>
        </p:spPr>
      </p:pic>
      <p:sp>
        <p:nvSpPr>
          <p:cNvPr id="2" name="Title 1"/>
          <p:cNvSpPr>
            <a:spLocks noGrp="1"/>
          </p:cNvSpPr>
          <p:nvPr>
            <p:ph type="title"/>
          </p:nvPr>
        </p:nvSpPr>
        <p:spPr>
          <a:xfrm>
            <a:off x="0" y="147637"/>
            <a:ext cx="9144000" cy="1587213"/>
          </a:xfrm>
        </p:spPr>
        <p:style>
          <a:lnRef idx="1">
            <a:schemeClr val="accent2"/>
          </a:lnRef>
          <a:fillRef idx="2">
            <a:schemeClr val="accent2"/>
          </a:fillRef>
          <a:effectRef idx="1">
            <a:schemeClr val="accent2"/>
          </a:effectRef>
          <a:fontRef idx="minor">
            <a:schemeClr val="dk1"/>
          </a:fontRef>
        </p:style>
        <p:txBody>
          <a:bodyPr>
            <a:noAutofit/>
          </a:bodyPr>
          <a:lstStyle/>
          <a:p>
            <a:r>
              <a:rPr lang="en-US" sz="3600" dirty="0" smtClean="0"/>
              <a:t>In development:</a:t>
            </a:r>
            <a:br>
              <a:rPr lang="en-US" sz="3600" dirty="0" smtClean="0"/>
            </a:br>
            <a:r>
              <a:rPr lang="en-US" sz="3200" dirty="0" smtClean="0"/>
              <a:t>Discover dependencies with “Delta DeepLIFT”</a:t>
            </a:r>
            <a:endParaRPr lang="en-US" sz="3200" dirty="0"/>
          </a:p>
        </p:txBody>
      </p:sp>
      <p:pic>
        <p:nvPicPr>
          <p:cNvPr id="6" name="Picture 5" descr="Screen Shot 2016-05-01 at 8.06.56 AM.png"/>
          <p:cNvPicPr>
            <a:picLocks noChangeAspect="1"/>
          </p:cNvPicPr>
          <p:nvPr/>
        </p:nvPicPr>
        <p:blipFill rotWithShape="1">
          <a:blip r:embed="rId3">
            <a:extLst>
              <a:ext uri="{28A0092B-C50C-407E-A947-70E740481C1C}">
                <a14:useLocalDpi xmlns:a14="http://schemas.microsoft.com/office/drawing/2010/main" val="0"/>
              </a:ext>
            </a:extLst>
          </a:blip>
          <a:srcRect l="52023" r="16541"/>
          <a:stretch/>
        </p:blipFill>
        <p:spPr>
          <a:xfrm>
            <a:off x="0" y="5539570"/>
            <a:ext cx="9144000" cy="1115786"/>
          </a:xfrm>
          <a:prstGeom prst="rect">
            <a:avLst/>
          </a:prstGeom>
        </p:spPr>
      </p:pic>
      <p:pic>
        <p:nvPicPr>
          <p:cNvPr id="7" name="Picture 6" descr="Screen Shot 2016-05-01 at 8.08.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317" y="5506287"/>
            <a:ext cx="441592" cy="721968"/>
          </a:xfrm>
          <a:prstGeom prst="rect">
            <a:avLst/>
          </a:prstGeom>
        </p:spPr>
      </p:pic>
      <p:pic>
        <p:nvPicPr>
          <p:cNvPr id="12" name="Picture 11"/>
          <p:cNvPicPr>
            <a:picLocks noChangeAspect="1"/>
          </p:cNvPicPr>
          <p:nvPr/>
        </p:nvPicPr>
        <p:blipFill rotWithShape="1">
          <a:blip r:embed="rId5"/>
          <a:srcRect l="8706" t="218" r="8182" b="10410"/>
          <a:stretch/>
        </p:blipFill>
        <p:spPr>
          <a:xfrm>
            <a:off x="2761657" y="2713782"/>
            <a:ext cx="1175344" cy="313438"/>
          </a:xfrm>
          <a:prstGeom prst="rect">
            <a:avLst/>
          </a:prstGeom>
        </p:spPr>
      </p:pic>
      <p:sp>
        <p:nvSpPr>
          <p:cNvPr id="13" name="TextBox 12"/>
          <p:cNvSpPr txBox="1"/>
          <p:nvPr/>
        </p:nvSpPr>
        <p:spPr>
          <a:xfrm>
            <a:off x="34622" y="2101272"/>
            <a:ext cx="4616693" cy="369332"/>
          </a:xfrm>
          <a:prstGeom prst="rect">
            <a:avLst/>
          </a:prstGeom>
          <a:noFill/>
        </p:spPr>
        <p:txBody>
          <a:bodyPr wrap="none" rtlCol="0">
            <a:spAutoFit/>
          </a:bodyPr>
          <a:lstStyle/>
          <a:p>
            <a:r>
              <a:rPr lang="en-US" dirty="0" smtClean="0"/>
              <a:t>Simulation: random background sequence with</a:t>
            </a:r>
            <a:endParaRPr lang="en-US" dirty="0"/>
          </a:p>
        </p:txBody>
      </p:sp>
      <p:pic>
        <p:nvPicPr>
          <p:cNvPr id="14" name="Picture 13"/>
          <p:cNvPicPr>
            <a:picLocks noChangeAspect="1"/>
          </p:cNvPicPr>
          <p:nvPr/>
        </p:nvPicPr>
        <p:blipFill rotWithShape="1">
          <a:blip r:embed="rId5"/>
          <a:srcRect l="8706" t="218" r="8182" b="10410"/>
          <a:stretch/>
        </p:blipFill>
        <p:spPr>
          <a:xfrm>
            <a:off x="4664348" y="2020454"/>
            <a:ext cx="1775021" cy="473359"/>
          </a:xfrm>
          <a:prstGeom prst="rect">
            <a:avLst/>
          </a:prstGeom>
        </p:spPr>
      </p:pic>
      <p:sp>
        <p:nvSpPr>
          <p:cNvPr id="15" name="TextBox 14"/>
          <p:cNvSpPr txBox="1"/>
          <p:nvPr/>
        </p:nvSpPr>
        <p:spPr>
          <a:xfrm>
            <a:off x="4675794" y="2043545"/>
            <a:ext cx="489324" cy="369332"/>
          </a:xfrm>
          <a:prstGeom prst="rect">
            <a:avLst/>
          </a:prstGeom>
          <a:noFill/>
        </p:spPr>
        <p:txBody>
          <a:bodyPr wrap="none" rtlCol="0">
            <a:spAutoFit/>
          </a:bodyPr>
          <a:lstStyle/>
          <a:p>
            <a:r>
              <a:rPr lang="en-US" dirty="0"/>
              <a:t>0</a:t>
            </a:r>
            <a:r>
              <a:rPr lang="en-US" dirty="0" smtClean="0"/>
              <a:t>-2</a:t>
            </a:r>
            <a:endParaRPr lang="en-US" dirty="0"/>
          </a:p>
        </p:txBody>
      </p:sp>
      <p:pic>
        <p:nvPicPr>
          <p:cNvPr id="16" name="Picture 15"/>
          <p:cNvPicPr>
            <a:picLocks noChangeAspect="1"/>
          </p:cNvPicPr>
          <p:nvPr/>
        </p:nvPicPr>
        <p:blipFill rotWithShape="1">
          <a:blip r:embed="rId6"/>
          <a:srcRect l="6727" b="11877"/>
          <a:stretch/>
        </p:blipFill>
        <p:spPr>
          <a:xfrm>
            <a:off x="6730881" y="2064416"/>
            <a:ext cx="1881911" cy="440947"/>
          </a:xfrm>
          <a:prstGeom prst="rect">
            <a:avLst/>
          </a:prstGeom>
        </p:spPr>
      </p:pic>
      <p:sp>
        <p:nvSpPr>
          <p:cNvPr id="17" name="TextBox 16"/>
          <p:cNvSpPr txBox="1"/>
          <p:nvPr/>
        </p:nvSpPr>
        <p:spPr>
          <a:xfrm>
            <a:off x="6583109" y="2057400"/>
            <a:ext cx="489324" cy="369332"/>
          </a:xfrm>
          <a:prstGeom prst="rect">
            <a:avLst/>
          </a:prstGeom>
          <a:noFill/>
        </p:spPr>
        <p:txBody>
          <a:bodyPr wrap="none" rtlCol="0">
            <a:spAutoFit/>
          </a:bodyPr>
          <a:lstStyle/>
          <a:p>
            <a:r>
              <a:rPr lang="en-US" dirty="0" smtClean="0"/>
              <a:t>0-2</a:t>
            </a:r>
            <a:endParaRPr lang="en-US" dirty="0"/>
          </a:p>
        </p:txBody>
      </p:sp>
      <p:sp>
        <p:nvSpPr>
          <p:cNvPr id="18" name="TextBox 17"/>
          <p:cNvSpPr txBox="1"/>
          <p:nvPr/>
        </p:nvSpPr>
        <p:spPr>
          <a:xfrm>
            <a:off x="381000" y="2724727"/>
            <a:ext cx="2461318" cy="369332"/>
          </a:xfrm>
          <a:prstGeom prst="rect">
            <a:avLst/>
          </a:prstGeom>
          <a:noFill/>
        </p:spPr>
        <p:txBody>
          <a:bodyPr wrap="none" rtlCol="0">
            <a:spAutoFit/>
          </a:bodyPr>
          <a:lstStyle/>
          <a:p>
            <a:r>
              <a:rPr lang="en-US" dirty="0" smtClean="0"/>
              <a:t>Positive set: at least one</a:t>
            </a:r>
            <a:endParaRPr lang="en-US" dirty="0"/>
          </a:p>
        </p:txBody>
      </p:sp>
      <p:sp>
        <p:nvSpPr>
          <p:cNvPr id="19" name="TextBox 18"/>
          <p:cNvSpPr txBox="1"/>
          <p:nvPr/>
        </p:nvSpPr>
        <p:spPr>
          <a:xfrm>
            <a:off x="3973946" y="2750125"/>
            <a:ext cx="1686091" cy="369332"/>
          </a:xfrm>
          <a:prstGeom prst="rect">
            <a:avLst/>
          </a:prstGeom>
          <a:noFill/>
        </p:spPr>
        <p:txBody>
          <a:bodyPr wrap="none" rtlCol="0">
            <a:spAutoFit/>
          </a:bodyPr>
          <a:lstStyle/>
          <a:p>
            <a:r>
              <a:rPr lang="en-US" dirty="0" smtClean="0"/>
              <a:t>and at least one</a:t>
            </a:r>
            <a:endParaRPr lang="en-US" dirty="0"/>
          </a:p>
        </p:txBody>
      </p:sp>
      <p:pic>
        <p:nvPicPr>
          <p:cNvPr id="20" name="Picture 19"/>
          <p:cNvPicPr>
            <a:picLocks noChangeAspect="1"/>
          </p:cNvPicPr>
          <p:nvPr/>
        </p:nvPicPr>
        <p:blipFill rotWithShape="1">
          <a:blip r:embed="rId6"/>
          <a:srcRect l="6727" b="11877"/>
          <a:stretch/>
        </p:blipFill>
        <p:spPr>
          <a:xfrm>
            <a:off x="5613296" y="2678547"/>
            <a:ext cx="1488096" cy="348673"/>
          </a:xfrm>
          <a:prstGeom prst="rect">
            <a:avLst/>
          </a:prstGeom>
        </p:spPr>
      </p:pic>
      <p:pic>
        <p:nvPicPr>
          <p:cNvPr id="22" name="Picture 21" descr="headshot_PeytonGreenside.png"/>
          <p:cNvPicPr>
            <a:picLocks noChangeAspect="1"/>
          </p:cNvPicPr>
          <p:nvPr/>
        </p:nvPicPr>
        <p:blipFill rotWithShape="1">
          <a:blip r:embed="rId7">
            <a:extLst>
              <a:ext uri="{28A0092B-C50C-407E-A947-70E740481C1C}">
                <a14:useLocalDpi xmlns:a14="http://schemas.microsoft.com/office/drawing/2010/main" val="0"/>
              </a:ext>
            </a:extLst>
          </a:blip>
          <a:srcRect b="33165"/>
          <a:stretch/>
        </p:blipFill>
        <p:spPr>
          <a:xfrm>
            <a:off x="8255001" y="0"/>
            <a:ext cx="888999" cy="927389"/>
          </a:xfrm>
          <a:prstGeom prst="rect">
            <a:avLst/>
          </a:prstGeom>
        </p:spPr>
      </p:pic>
      <p:grpSp>
        <p:nvGrpSpPr>
          <p:cNvPr id="8" name="Group 7"/>
          <p:cNvGrpSpPr/>
          <p:nvPr/>
        </p:nvGrpSpPr>
        <p:grpSpPr>
          <a:xfrm>
            <a:off x="635000" y="3592944"/>
            <a:ext cx="6514892" cy="438606"/>
            <a:chOff x="635000" y="3592944"/>
            <a:chExt cx="6514892" cy="438606"/>
          </a:xfrm>
        </p:grpSpPr>
        <p:sp>
          <p:nvSpPr>
            <p:cNvPr id="4" name="TextBox 3"/>
            <p:cNvSpPr txBox="1"/>
            <p:nvPr/>
          </p:nvSpPr>
          <p:spPr>
            <a:xfrm>
              <a:off x="635000" y="3636818"/>
              <a:ext cx="2821318" cy="369332"/>
            </a:xfrm>
            <a:prstGeom prst="rect">
              <a:avLst/>
            </a:prstGeom>
            <a:noFill/>
          </p:spPr>
          <p:txBody>
            <a:bodyPr wrap="none" rtlCol="0">
              <a:spAutoFit/>
            </a:bodyPr>
            <a:lstStyle/>
            <a:p>
              <a:r>
                <a:rPr lang="en-US" dirty="0" smtClean="0"/>
                <a:t>Identify sequences with one </a:t>
              </a:r>
              <a:endParaRPr lang="en-US" dirty="0"/>
            </a:p>
          </p:txBody>
        </p:sp>
        <p:pic>
          <p:nvPicPr>
            <p:cNvPr id="23" name="Picture 22"/>
            <p:cNvPicPr>
              <a:picLocks noChangeAspect="1"/>
            </p:cNvPicPr>
            <p:nvPr/>
          </p:nvPicPr>
          <p:blipFill rotWithShape="1">
            <a:blip r:embed="rId5"/>
            <a:srcRect l="8706" t="218" r="8182" b="10410"/>
            <a:stretch/>
          </p:blipFill>
          <p:spPr>
            <a:xfrm>
              <a:off x="3479784" y="3616637"/>
              <a:ext cx="1175344" cy="313438"/>
            </a:xfrm>
            <a:prstGeom prst="rect">
              <a:avLst/>
            </a:prstGeom>
          </p:spPr>
        </p:pic>
        <p:sp>
          <p:nvSpPr>
            <p:cNvPr id="24" name="TextBox 23"/>
            <p:cNvSpPr txBox="1"/>
            <p:nvPr/>
          </p:nvSpPr>
          <p:spPr>
            <a:xfrm>
              <a:off x="4712855" y="3662218"/>
              <a:ext cx="947833" cy="369332"/>
            </a:xfrm>
            <a:prstGeom prst="rect">
              <a:avLst/>
            </a:prstGeom>
            <a:noFill/>
          </p:spPr>
          <p:txBody>
            <a:bodyPr wrap="none" rtlCol="0">
              <a:spAutoFit/>
            </a:bodyPr>
            <a:lstStyle/>
            <a:p>
              <a:r>
                <a:rPr lang="en-US" dirty="0" smtClean="0"/>
                <a:t>and one </a:t>
              </a:r>
              <a:endParaRPr lang="en-US" dirty="0"/>
            </a:p>
          </p:txBody>
        </p:sp>
        <p:pic>
          <p:nvPicPr>
            <p:cNvPr id="25" name="Picture 24"/>
            <p:cNvPicPr>
              <a:picLocks noChangeAspect="1"/>
            </p:cNvPicPr>
            <p:nvPr/>
          </p:nvPicPr>
          <p:blipFill rotWithShape="1">
            <a:blip r:embed="rId6"/>
            <a:srcRect l="6727" b="11877"/>
            <a:stretch/>
          </p:blipFill>
          <p:spPr>
            <a:xfrm>
              <a:off x="5661796" y="3592944"/>
              <a:ext cx="1488096" cy="348673"/>
            </a:xfrm>
            <a:prstGeom prst="rect">
              <a:avLst/>
            </a:prstGeom>
          </p:spPr>
        </p:pic>
      </p:grpSp>
      <p:grpSp>
        <p:nvGrpSpPr>
          <p:cNvPr id="29" name="Group 28"/>
          <p:cNvGrpSpPr/>
          <p:nvPr/>
        </p:nvGrpSpPr>
        <p:grpSpPr>
          <a:xfrm>
            <a:off x="637312" y="4115401"/>
            <a:ext cx="2415309" cy="389512"/>
            <a:chOff x="637312" y="4115401"/>
            <a:chExt cx="2415309" cy="389512"/>
          </a:xfrm>
        </p:grpSpPr>
        <p:sp>
          <p:nvSpPr>
            <p:cNvPr id="26" name="TextBox 25"/>
            <p:cNvSpPr txBox="1"/>
            <p:nvPr/>
          </p:nvSpPr>
          <p:spPr>
            <a:xfrm>
              <a:off x="637312" y="4135581"/>
              <a:ext cx="1248997" cy="369332"/>
            </a:xfrm>
            <a:prstGeom prst="rect">
              <a:avLst/>
            </a:prstGeom>
            <a:noFill/>
          </p:spPr>
          <p:txBody>
            <a:bodyPr wrap="none" rtlCol="0">
              <a:spAutoFit/>
            </a:bodyPr>
            <a:lstStyle/>
            <a:p>
              <a:r>
                <a:rPr lang="en-US" dirty="0" smtClean="0"/>
                <a:t>Mutate the</a:t>
              </a:r>
              <a:endParaRPr lang="en-US" dirty="0"/>
            </a:p>
          </p:txBody>
        </p:sp>
        <p:pic>
          <p:nvPicPr>
            <p:cNvPr id="27" name="Picture 26"/>
            <p:cNvPicPr>
              <a:picLocks noChangeAspect="1"/>
            </p:cNvPicPr>
            <p:nvPr/>
          </p:nvPicPr>
          <p:blipFill rotWithShape="1">
            <a:blip r:embed="rId5"/>
            <a:srcRect l="8706" t="218" r="8182" b="10410"/>
            <a:stretch/>
          </p:blipFill>
          <p:spPr>
            <a:xfrm>
              <a:off x="1877277" y="4115401"/>
              <a:ext cx="1175344" cy="313438"/>
            </a:xfrm>
            <a:prstGeom prst="rect">
              <a:avLst/>
            </a:prstGeom>
          </p:spPr>
        </p:pic>
      </p:grpSp>
    </p:spTree>
    <p:extLst>
      <p:ext uri="{BB962C8B-B14F-4D97-AF65-F5344CB8AC3E}">
        <p14:creationId xmlns:p14="http://schemas.microsoft.com/office/powerpoint/2010/main" val="1336914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3"/>
            <a:ext cx="8229600" cy="1143000"/>
          </a:xfrm>
        </p:spPr>
        <p:txBody>
          <a:bodyPr/>
          <a:lstStyle/>
          <a:p>
            <a:r>
              <a:rPr lang="en-US" dirty="0" smtClean="0"/>
              <a:t>Caveats/Limitations</a:t>
            </a:r>
            <a:endParaRPr lang="en-US" dirty="0"/>
          </a:p>
        </p:txBody>
      </p:sp>
      <p:sp>
        <p:nvSpPr>
          <p:cNvPr id="3" name="Content Placeholder 2"/>
          <p:cNvSpPr>
            <a:spLocks noGrp="1"/>
          </p:cNvSpPr>
          <p:nvPr>
            <p:ph idx="1"/>
          </p:nvPr>
        </p:nvSpPr>
        <p:spPr>
          <a:xfrm>
            <a:off x="457200" y="1244380"/>
            <a:ext cx="8432800" cy="5290347"/>
          </a:xfrm>
        </p:spPr>
        <p:txBody>
          <a:bodyPr>
            <a:normAutofit/>
          </a:bodyPr>
          <a:lstStyle/>
          <a:p>
            <a:r>
              <a:rPr lang="en-US" dirty="0" smtClean="0"/>
              <a:t>You need a good reference!</a:t>
            </a:r>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sz="2000" dirty="0" smtClean="0"/>
          </a:p>
          <a:p>
            <a:r>
              <a:rPr lang="en-US" dirty="0" smtClean="0"/>
              <a:t>Confidence scores</a:t>
            </a:r>
          </a:p>
          <a:p>
            <a:pPr lvl="1"/>
            <a:r>
              <a:rPr lang="en-US" dirty="0" smtClean="0"/>
              <a:t>Ideas: test-time dropout, simulations</a:t>
            </a:r>
          </a:p>
        </p:txBody>
      </p:sp>
      <p:grpSp>
        <p:nvGrpSpPr>
          <p:cNvPr id="15" name="Group 14"/>
          <p:cNvGrpSpPr/>
          <p:nvPr/>
        </p:nvGrpSpPr>
        <p:grpSpPr>
          <a:xfrm>
            <a:off x="126995" y="2163049"/>
            <a:ext cx="9017005" cy="2872773"/>
            <a:chOff x="126995" y="1920603"/>
            <a:chExt cx="9017005" cy="2872773"/>
          </a:xfrm>
        </p:grpSpPr>
        <p:pic>
          <p:nvPicPr>
            <p:cNvPr id="4" name="Picture 3" descr="Screen Shot 2016-07-25 at 8.42.16 AM.png"/>
            <p:cNvPicPr>
              <a:picLocks noChangeAspect="1"/>
            </p:cNvPicPr>
            <p:nvPr/>
          </p:nvPicPr>
          <p:blipFill rotWithShape="1">
            <a:blip r:embed="rId2">
              <a:extLst>
                <a:ext uri="{28A0092B-C50C-407E-A947-70E740481C1C}">
                  <a14:useLocalDpi xmlns:a14="http://schemas.microsoft.com/office/drawing/2010/main" val="0"/>
                </a:ext>
              </a:extLst>
            </a:blip>
            <a:srcRect l="74494" t="9564" r="1650" b="5957"/>
            <a:stretch/>
          </p:blipFill>
          <p:spPr>
            <a:xfrm>
              <a:off x="7262099" y="2182108"/>
              <a:ext cx="1685637" cy="1685637"/>
            </a:xfrm>
            <a:prstGeom prst="rect">
              <a:avLst/>
            </a:prstGeom>
          </p:spPr>
        </p:pic>
        <p:pic>
          <p:nvPicPr>
            <p:cNvPr id="5" name="Picture 4" descr="Screen Shot 2016-07-25 at 8.43.52 AM.png"/>
            <p:cNvPicPr>
              <a:picLocks noChangeAspect="1"/>
            </p:cNvPicPr>
            <p:nvPr/>
          </p:nvPicPr>
          <p:blipFill rotWithShape="1">
            <a:blip r:embed="rId3">
              <a:extLst>
                <a:ext uri="{28A0092B-C50C-407E-A947-70E740481C1C}">
                  <a14:useLocalDpi xmlns:a14="http://schemas.microsoft.com/office/drawing/2010/main" val="0"/>
                </a:ext>
              </a:extLst>
            </a:blip>
            <a:srcRect t="8616" r="72379" b="3411"/>
            <a:stretch/>
          </p:blipFill>
          <p:spPr>
            <a:xfrm>
              <a:off x="126995" y="2193650"/>
              <a:ext cx="1916545" cy="1674091"/>
            </a:xfrm>
            <a:prstGeom prst="rect">
              <a:avLst/>
            </a:prstGeom>
          </p:spPr>
        </p:pic>
        <p:pic>
          <p:nvPicPr>
            <p:cNvPr id="6" name="Picture 5" descr="Screen Shot 2016-07-25 at 8.43.52 AM.png"/>
            <p:cNvPicPr>
              <a:picLocks noChangeAspect="1"/>
            </p:cNvPicPr>
            <p:nvPr/>
          </p:nvPicPr>
          <p:blipFill rotWithShape="1">
            <a:blip r:embed="rId3">
              <a:extLst>
                <a:ext uri="{28A0092B-C50C-407E-A947-70E740481C1C}">
                  <a14:useLocalDpi xmlns:a14="http://schemas.microsoft.com/office/drawing/2010/main" val="0"/>
                </a:ext>
              </a:extLst>
            </a:blip>
            <a:srcRect l="36072" t="8616" r="35974" b="3533"/>
            <a:stretch/>
          </p:blipFill>
          <p:spPr>
            <a:xfrm>
              <a:off x="2447636" y="2207505"/>
              <a:ext cx="1939636" cy="1671782"/>
            </a:xfrm>
            <a:prstGeom prst="rect">
              <a:avLst/>
            </a:prstGeom>
          </p:spPr>
        </p:pic>
        <p:pic>
          <p:nvPicPr>
            <p:cNvPr id="7" name="Picture 6" descr="Screen Shot 2016-07-25 at 8.43.52 AM.png"/>
            <p:cNvPicPr>
              <a:picLocks noChangeAspect="1"/>
            </p:cNvPicPr>
            <p:nvPr/>
          </p:nvPicPr>
          <p:blipFill rotWithShape="1">
            <a:blip r:embed="rId3">
              <a:extLst>
                <a:ext uri="{28A0092B-C50C-407E-A947-70E740481C1C}">
                  <a14:useLocalDpi xmlns:a14="http://schemas.microsoft.com/office/drawing/2010/main" val="0"/>
                </a:ext>
              </a:extLst>
            </a:blip>
            <a:srcRect l="74975" t="8616" r="1064" b="3654"/>
            <a:stretch/>
          </p:blipFill>
          <p:spPr>
            <a:xfrm>
              <a:off x="4929916" y="2198268"/>
              <a:ext cx="1662545" cy="1669474"/>
            </a:xfrm>
            <a:prstGeom prst="rect">
              <a:avLst/>
            </a:prstGeom>
          </p:spPr>
        </p:pic>
        <p:sp>
          <p:nvSpPr>
            <p:cNvPr id="8" name="TextBox 7"/>
            <p:cNvSpPr txBox="1"/>
            <p:nvPr/>
          </p:nvSpPr>
          <p:spPr>
            <a:xfrm>
              <a:off x="686844" y="1936767"/>
              <a:ext cx="673156" cy="276999"/>
            </a:xfrm>
            <a:prstGeom prst="rect">
              <a:avLst/>
            </a:prstGeom>
            <a:noFill/>
          </p:spPr>
          <p:txBody>
            <a:bodyPr wrap="none" rtlCol="0">
              <a:spAutoFit/>
            </a:bodyPr>
            <a:lstStyle/>
            <a:p>
              <a:pPr algn="ctr"/>
              <a:r>
                <a:rPr lang="en-US" sz="1200" dirty="0" smtClean="0"/>
                <a:t>Original</a:t>
              </a:r>
              <a:endParaRPr lang="en-US" sz="1200" dirty="0"/>
            </a:p>
          </p:txBody>
        </p:sp>
        <p:sp>
          <p:nvSpPr>
            <p:cNvPr id="9" name="TextBox 8"/>
            <p:cNvSpPr txBox="1"/>
            <p:nvPr/>
          </p:nvSpPr>
          <p:spPr>
            <a:xfrm>
              <a:off x="3163709" y="1939075"/>
              <a:ext cx="573144" cy="276999"/>
            </a:xfrm>
            <a:prstGeom prst="rect">
              <a:avLst/>
            </a:prstGeom>
            <a:noFill/>
          </p:spPr>
          <p:txBody>
            <a:bodyPr wrap="none" rtlCol="0">
              <a:spAutoFit/>
            </a:bodyPr>
            <a:lstStyle/>
            <a:p>
              <a:pPr algn="ctr"/>
              <a:r>
                <a:rPr lang="en-US" sz="1200" dirty="0" smtClean="0"/>
                <a:t>Taylor</a:t>
              </a:r>
              <a:endParaRPr lang="en-US" sz="1200" dirty="0"/>
            </a:p>
          </p:txBody>
        </p:sp>
        <p:sp>
          <p:nvSpPr>
            <p:cNvPr id="10" name="TextBox 9"/>
            <p:cNvSpPr txBox="1"/>
            <p:nvPr/>
          </p:nvSpPr>
          <p:spPr>
            <a:xfrm>
              <a:off x="5178804" y="1941385"/>
              <a:ext cx="1327407" cy="276999"/>
            </a:xfrm>
            <a:prstGeom prst="rect">
              <a:avLst/>
            </a:prstGeom>
            <a:noFill/>
          </p:spPr>
          <p:txBody>
            <a:bodyPr wrap="none" rtlCol="0">
              <a:spAutoFit/>
            </a:bodyPr>
            <a:lstStyle/>
            <a:p>
              <a:pPr algn="ctr"/>
              <a:r>
                <a:rPr lang="en-US" sz="1200" dirty="0" smtClean="0"/>
                <a:t>DeepLIFT – flat ref</a:t>
              </a:r>
              <a:endParaRPr lang="en-US" sz="1200" dirty="0"/>
            </a:p>
          </p:txBody>
        </p:sp>
        <p:sp>
          <p:nvSpPr>
            <p:cNvPr id="11" name="TextBox 10"/>
            <p:cNvSpPr txBox="1"/>
            <p:nvPr/>
          </p:nvSpPr>
          <p:spPr>
            <a:xfrm>
              <a:off x="7280574" y="1920603"/>
              <a:ext cx="1608133" cy="276999"/>
            </a:xfrm>
            <a:prstGeom prst="rect">
              <a:avLst/>
            </a:prstGeom>
            <a:noFill/>
          </p:spPr>
          <p:txBody>
            <a:bodyPr wrap="none" rtlCol="0">
              <a:spAutoFit/>
            </a:bodyPr>
            <a:lstStyle/>
            <a:p>
              <a:pPr algn="ctr"/>
              <a:r>
                <a:rPr lang="en-US" sz="1200" dirty="0" smtClean="0"/>
                <a:t>DeepLIFT – learned ref</a:t>
              </a:r>
              <a:endParaRPr lang="en-US" sz="1200" dirty="0"/>
            </a:p>
          </p:txBody>
        </p:sp>
        <p:sp>
          <p:nvSpPr>
            <p:cNvPr id="12" name="TextBox 11"/>
            <p:cNvSpPr txBox="1"/>
            <p:nvPr/>
          </p:nvSpPr>
          <p:spPr>
            <a:xfrm>
              <a:off x="4906817" y="3844646"/>
              <a:ext cx="1905000" cy="923330"/>
            </a:xfrm>
            <a:prstGeom prst="rect">
              <a:avLst/>
            </a:prstGeom>
            <a:noFill/>
          </p:spPr>
          <p:txBody>
            <a:bodyPr wrap="square" rtlCol="0">
              <a:spAutoFit/>
            </a:bodyPr>
            <a:lstStyle/>
            <a:p>
              <a:r>
                <a:rPr lang="en-US" dirty="0" smtClean="0"/>
                <a:t>Ref = </a:t>
              </a:r>
            </a:p>
            <a:p>
              <a:r>
                <a:rPr lang="en-US" dirty="0" smtClean="0"/>
                <a:t>Activations @ input of all zeros</a:t>
              </a:r>
              <a:endParaRPr lang="en-US" dirty="0"/>
            </a:p>
          </p:txBody>
        </p:sp>
        <p:sp>
          <p:nvSpPr>
            <p:cNvPr id="14" name="TextBox 13"/>
            <p:cNvSpPr txBox="1"/>
            <p:nvPr/>
          </p:nvSpPr>
          <p:spPr>
            <a:xfrm>
              <a:off x="7239000" y="3870046"/>
              <a:ext cx="1905000" cy="923330"/>
            </a:xfrm>
            <a:prstGeom prst="rect">
              <a:avLst/>
            </a:prstGeom>
            <a:noFill/>
          </p:spPr>
          <p:txBody>
            <a:bodyPr wrap="square" rtlCol="0">
              <a:spAutoFit/>
            </a:bodyPr>
            <a:lstStyle/>
            <a:p>
              <a:r>
                <a:rPr lang="en-US" dirty="0" smtClean="0"/>
                <a:t>Ref = </a:t>
              </a:r>
            </a:p>
            <a:p>
              <a:r>
                <a:rPr lang="en-US" dirty="0" smtClean="0"/>
                <a:t>Mean activations (pre nonlinearity)</a:t>
              </a:r>
              <a:endParaRPr lang="en-US" dirty="0"/>
            </a:p>
          </p:txBody>
        </p:sp>
      </p:grpSp>
    </p:spTree>
    <p:extLst>
      <p:ext uri="{BB962C8B-B14F-4D97-AF65-F5344CB8AC3E}">
        <p14:creationId xmlns:p14="http://schemas.microsoft.com/office/powerpoint/2010/main" val="1810061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3"/>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225776" y="1162278"/>
            <a:ext cx="8678333" cy="5625167"/>
          </a:xfrm>
        </p:spPr>
        <p:txBody>
          <a:bodyPr>
            <a:normAutofit fontScale="77500" lnSpcReduction="20000"/>
          </a:bodyPr>
          <a:lstStyle/>
          <a:p>
            <a:pPr marL="0" indent="0">
              <a:buNone/>
            </a:pPr>
            <a:r>
              <a:rPr lang="en-US" dirty="0" smtClean="0"/>
              <a:t>Find importance scores:</a:t>
            </a:r>
            <a:endParaRPr lang="en-US" dirty="0" smtClean="0"/>
          </a:p>
          <a:p>
            <a:r>
              <a:rPr lang="en-US" dirty="0" smtClean="0"/>
              <a:t>Perturbation-based methods can find importance scores, but are inefficient and susceptible to saturation</a:t>
            </a:r>
          </a:p>
          <a:p>
            <a:r>
              <a:rPr lang="en-US" dirty="0" smtClean="0"/>
              <a:t>Backpropagation-based methods are efficient</a:t>
            </a:r>
          </a:p>
          <a:p>
            <a:r>
              <a:rPr lang="en-US" dirty="0" smtClean="0"/>
              <a:t>Examples of backpropagation methods include </a:t>
            </a:r>
            <a:r>
              <a:rPr lang="en-US" dirty="0" err="1" smtClean="0"/>
              <a:t>deconv</a:t>
            </a:r>
            <a:r>
              <a:rPr lang="en-US" dirty="0" smtClean="0"/>
              <a:t> nets, gradients, guided-backpropagation and DeepLIFT</a:t>
            </a:r>
          </a:p>
          <a:p>
            <a:r>
              <a:rPr lang="en-US" dirty="0" smtClean="0"/>
              <a:t>DeepLIFT works by looking at difference-from-reference, which addresses limitations of other methods</a:t>
            </a:r>
          </a:p>
          <a:p>
            <a:r>
              <a:rPr lang="en-US" dirty="0" smtClean="0"/>
              <a:t>However, DeepLIFT relies on having a good reference</a:t>
            </a:r>
            <a:endParaRPr lang="en-US" dirty="0" smtClean="0"/>
          </a:p>
          <a:p>
            <a:pPr marL="0" indent="0">
              <a:buNone/>
            </a:pPr>
            <a:endParaRPr lang="en-US" dirty="0" smtClean="0"/>
          </a:p>
          <a:p>
            <a:pPr marL="0" indent="0">
              <a:buNone/>
            </a:pPr>
            <a:r>
              <a:rPr lang="en-US" dirty="0" smtClean="0"/>
              <a:t>Find patterns:</a:t>
            </a:r>
            <a:endParaRPr lang="en-US" dirty="0" smtClean="0"/>
          </a:p>
          <a:p>
            <a:r>
              <a:rPr lang="en-US" dirty="0" smtClean="0"/>
              <a:t>Visualizing individual filters gives redundant representations</a:t>
            </a:r>
          </a:p>
          <a:p>
            <a:r>
              <a:rPr lang="en-US" dirty="0" err="1" smtClean="0"/>
              <a:t>MoDISco</a:t>
            </a:r>
            <a:r>
              <a:rPr lang="en-US" dirty="0" smtClean="0"/>
              <a:t> (Motif Discovery From Importance Scores): cluster and aggregate </a:t>
            </a:r>
            <a:r>
              <a:rPr lang="en-US" dirty="0" smtClean="0"/>
              <a:t>importance scores </a:t>
            </a:r>
            <a:r>
              <a:rPr lang="en-US" dirty="0" smtClean="0"/>
              <a:t>to </a:t>
            </a:r>
            <a:r>
              <a:rPr lang="en-US" dirty="0" smtClean="0"/>
              <a:t>find reoccurring patterns</a:t>
            </a:r>
          </a:p>
          <a:p>
            <a:r>
              <a:rPr lang="en-US" dirty="0" smtClean="0"/>
              <a:t>Can be extended to identify dependencies between </a:t>
            </a:r>
            <a:r>
              <a:rPr lang="en-US" dirty="0" smtClean="0"/>
              <a:t>features</a:t>
            </a:r>
            <a:endParaRPr lang="en-US" dirty="0" smtClean="0"/>
          </a:p>
        </p:txBody>
      </p:sp>
    </p:spTree>
    <p:extLst>
      <p:ext uri="{BB962C8B-B14F-4D97-AF65-F5344CB8AC3E}">
        <p14:creationId xmlns:p14="http://schemas.microsoft.com/office/powerpoint/2010/main" val="138223270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653" y="2595256"/>
            <a:ext cx="8229600" cy="1143000"/>
          </a:xfrm>
        </p:spPr>
        <p:txBody>
          <a:bodyPr>
            <a:noAutofit/>
          </a:bodyPr>
          <a:lstStyle/>
          <a:p>
            <a:r>
              <a:rPr lang="en-US" sz="7000" dirty="0" smtClean="0"/>
              <a:t>Backup slides</a:t>
            </a:r>
            <a:endParaRPr lang="en-US" sz="7000" dirty="0"/>
          </a:p>
        </p:txBody>
      </p:sp>
    </p:spTree>
    <p:extLst>
      <p:ext uri="{BB962C8B-B14F-4D97-AF65-F5344CB8AC3E}">
        <p14:creationId xmlns:p14="http://schemas.microsoft.com/office/powerpoint/2010/main" val="19353767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Motif discovery works on continuous signals</a:t>
            </a:r>
            <a:endParaRPr lang="en-US" dirty="0"/>
          </a:p>
        </p:txBody>
      </p:sp>
      <p:sp>
        <p:nvSpPr>
          <p:cNvPr id="4" name="TextBox 3"/>
          <p:cNvSpPr txBox="1">
            <a:spLocks/>
          </p:cNvSpPr>
          <p:nvPr/>
        </p:nvSpPr>
        <p:spPr>
          <a:xfrm>
            <a:off x="69270" y="2256106"/>
            <a:ext cx="1535545" cy="923330"/>
          </a:xfrm>
          <a:prstGeom prst="rect">
            <a:avLst/>
          </a:prstGeom>
          <a:noFill/>
        </p:spPr>
        <p:txBody>
          <a:bodyPr wrap="square" rtlCol="0">
            <a:spAutoFit/>
          </a:bodyPr>
          <a:lstStyle/>
          <a:p>
            <a:r>
              <a:rPr lang="en-US" dirty="0" smtClean="0">
                <a:uFillTx/>
              </a:rPr>
              <a:t>DNA</a:t>
            </a:r>
          </a:p>
          <a:p>
            <a:r>
              <a:rPr lang="en-US" dirty="0" smtClean="0">
                <a:uFillTx/>
              </a:rPr>
              <a:t>sequence </a:t>
            </a:r>
          </a:p>
          <a:p>
            <a:r>
              <a:rPr lang="en-US" dirty="0" smtClean="0">
                <a:uFillTx/>
              </a:rPr>
              <a:t>pattern</a:t>
            </a:r>
            <a:endParaRPr lang="en-US" dirty="0">
              <a:uFillTx/>
            </a:endParaRPr>
          </a:p>
        </p:txBody>
      </p:sp>
      <p:sp>
        <p:nvSpPr>
          <p:cNvPr id="5" name="TextBox 4"/>
          <p:cNvSpPr txBox="1">
            <a:spLocks/>
          </p:cNvSpPr>
          <p:nvPr/>
        </p:nvSpPr>
        <p:spPr>
          <a:xfrm>
            <a:off x="0" y="3765394"/>
            <a:ext cx="1420091" cy="2031325"/>
          </a:xfrm>
          <a:prstGeom prst="rect">
            <a:avLst/>
          </a:prstGeom>
          <a:noFill/>
        </p:spPr>
        <p:txBody>
          <a:bodyPr wrap="square" rtlCol="0">
            <a:spAutoFit/>
          </a:bodyPr>
          <a:lstStyle/>
          <a:p>
            <a:r>
              <a:rPr lang="en-US" dirty="0" smtClean="0"/>
              <a:t>“Footprint” pattern in accessibility signal from experimental assay (</a:t>
            </a:r>
            <a:r>
              <a:rPr lang="en-US" dirty="0" err="1" smtClean="0"/>
              <a:t>DNase</a:t>
            </a:r>
            <a:r>
              <a:rPr lang="en-US" dirty="0" smtClean="0"/>
              <a:t>)</a:t>
            </a:r>
            <a:endParaRPr lang="en-US" dirty="0">
              <a:uFillTx/>
            </a:endParaRPr>
          </a:p>
        </p:txBody>
      </p:sp>
      <p:pic>
        <p:nvPicPr>
          <p:cNvPr id="6" name="Picture 5"/>
          <p:cNvPicPr>
            <a:picLocks noChangeAspect="1"/>
          </p:cNvPicPr>
          <p:nvPr/>
        </p:nvPicPr>
        <p:blipFill rotWithShape="1">
          <a:blip r:embed="rId2"/>
          <a:srcRect t="70370"/>
          <a:stretch/>
        </p:blipFill>
        <p:spPr>
          <a:xfrm>
            <a:off x="1456120" y="4069178"/>
            <a:ext cx="7226747" cy="1371600"/>
          </a:xfrm>
          <a:prstGeom prst="rect">
            <a:avLst/>
          </a:prstGeom>
        </p:spPr>
      </p:pic>
      <p:pic>
        <p:nvPicPr>
          <p:cNvPr id="7" name="Picture 6" descr="Screen Shot 2016-05-05 at 6.18.40 AM.png"/>
          <p:cNvPicPr>
            <a:picLocks noChangeAspect="1"/>
          </p:cNvPicPr>
          <p:nvPr/>
        </p:nvPicPr>
        <p:blipFill rotWithShape="1">
          <a:blip r:embed="rId3"/>
          <a:srcRect t="7824"/>
          <a:stretch/>
        </p:blipFill>
        <p:spPr>
          <a:xfrm>
            <a:off x="1363761" y="2334610"/>
            <a:ext cx="7226746" cy="964714"/>
          </a:xfrm>
          <a:prstGeom prst="rect">
            <a:avLst/>
          </a:prstGeom>
        </p:spPr>
      </p:pic>
      <p:sp>
        <p:nvSpPr>
          <p:cNvPr id="9" name="TextBox 8"/>
          <p:cNvSpPr txBox="1"/>
          <p:nvPr/>
        </p:nvSpPr>
        <p:spPr>
          <a:xfrm>
            <a:off x="0" y="1477815"/>
            <a:ext cx="8877062" cy="369332"/>
          </a:xfrm>
          <a:prstGeom prst="rect">
            <a:avLst/>
          </a:prstGeom>
          <a:noFill/>
        </p:spPr>
        <p:txBody>
          <a:bodyPr wrap="none" rtlCol="0">
            <a:spAutoFit/>
          </a:bodyPr>
          <a:lstStyle/>
          <a:p>
            <a:r>
              <a:rPr lang="en-US" dirty="0" smtClean="0"/>
              <a:t>Model trained to predict binding of CTCF protein from sequence + accessibility signal (</a:t>
            </a:r>
            <a:r>
              <a:rPr lang="en-US" dirty="0" err="1" smtClean="0"/>
              <a:t>DNase</a:t>
            </a:r>
            <a:r>
              <a:rPr lang="en-US" dirty="0" smtClean="0"/>
              <a:t>)</a:t>
            </a:r>
            <a:endParaRPr lang="en-US" dirty="0"/>
          </a:p>
        </p:txBody>
      </p:sp>
    </p:spTree>
    <p:extLst>
      <p:ext uri="{BB962C8B-B14F-4D97-AF65-F5344CB8AC3E}">
        <p14:creationId xmlns:p14="http://schemas.microsoft.com/office/powerpoint/2010/main" val="20197959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775257" cy="1044388"/>
          </a:xfrm>
        </p:spPr>
        <p:txBody>
          <a:bodyPr>
            <a:normAutofit fontScale="90000"/>
          </a:bodyPr>
          <a:lstStyle/>
          <a:p>
            <a:r>
              <a:rPr lang="en-US" dirty="0" smtClean="0"/>
              <a:t>Buffering and in-</a:t>
            </a:r>
            <a:r>
              <a:rPr lang="en-US" dirty="0" err="1" smtClean="0"/>
              <a:t>silico</a:t>
            </a:r>
            <a:r>
              <a:rPr lang="en-US" dirty="0" smtClean="0"/>
              <a:t> mutagenesis</a:t>
            </a:r>
            <a:endParaRPr lang="en-US" dirty="0"/>
          </a:p>
        </p:txBody>
      </p:sp>
      <p:pic>
        <p:nvPicPr>
          <p:cNvPr id="5" name="Picture 4" descr="Screen Shot 2015-10-12 at 1.49.33 PM.png"/>
          <p:cNvPicPr/>
          <p:nvPr/>
        </p:nvPicPr>
        <p:blipFill rotWithShape="1">
          <a:blip r:embed="rId2">
            <a:extLst>
              <a:ext uri="{28A0092B-C50C-407E-A947-70E740481C1C}">
                <a14:useLocalDpi xmlns:a14="http://schemas.microsoft.com/office/drawing/2010/main" val="0"/>
              </a:ext>
            </a:extLst>
          </a:blip>
          <a:srcRect r="-152" b="50070"/>
          <a:stretch/>
        </p:blipFill>
        <p:spPr>
          <a:xfrm>
            <a:off x="1820436" y="1639826"/>
            <a:ext cx="5494764" cy="2220974"/>
          </a:xfrm>
          <a:prstGeom prst="rect">
            <a:avLst/>
          </a:prstGeom>
        </p:spPr>
      </p:pic>
      <p:pic>
        <p:nvPicPr>
          <p:cNvPr id="6" name="Picture 5" descr="Screen Shot 2015-10-12 at 1.49.33 PM.png"/>
          <p:cNvPicPr/>
          <p:nvPr/>
        </p:nvPicPr>
        <p:blipFill rotWithShape="1">
          <a:blip r:embed="rId2">
            <a:extLst>
              <a:ext uri="{28A0092B-C50C-407E-A947-70E740481C1C}">
                <a14:useLocalDpi xmlns:a14="http://schemas.microsoft.com/office/drawing/2010/main" val="0"/>
              </a:ext>
            </a:extLst>
          </a:blip>
          <a:srcRect t="50504" r="-152" b="-181"/>
          <a:stretch/>
        </p:blipFill>
        <p:spPr>
          <a:xfrm>
            <a:off x="1947436" y="4038600"/>
            <a:ext cx="5494764" cy="2209800"/>
          </a:xfrm>
          <a:prstGeom prst="rect">
            <a:avLst/>
          </a:prstGeom>
        </p:spPr>
      </p:pic>
      <p:sp>
        <p:nvSpPr>
          <p:cNvPr id="7" name="TextBox 6"/>
          <p:cNvSpPr txBox="1"/>
          <p:nvPr/>
        </p:nvSpPr>
        <p:spPr>
          <a:xfrm>
            <a:off x="0" y="-69270"/>
            <a:ext cx="1925677" cy="461665"/>
          </a:xfrm>
          <a:prstGeom prst="rect">
            <a:avLst/>
          </a:prstGeom>
          <a:noFill/>
        </p:spPr>
        <p:txBody>
          <a:bodyPr wrap="none" rtlCol="0">
            <a:spAutoFit/>
          </a:bodyPr>
          <a:lstStyle/>
          <a:p>
            <a:r>
              <a:rPr lang="en-US" sz="2400" dirty="0" smtClean="0"/>
              <a:t>(Backup slide)</a:t>
            </a:r>
            <a:endParaRPr lang="en-US" sz="2400" dirty="0"/>
          </a:p>
        </p:txBody>
      </p:sp>
    </p:spTree>
    <p:extLst>
      <p:ext uri="{BB962C8B-B14F-4D97-AF65-F5344CB8AC3E}">
        <p14:creationId xmlns:p14="http://schemas.microsoft.com/office/powerpoint/2010/main" val="2293131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5989" y="24469"/>
            <a:ext cx="8229600" cy="63909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00FF"/>
                </a:solidFill>
                <a:latin typeface="Times New Roman" panose="02020603050405020304" pitchFamily="18" charset="0"/>
                <a:cs typeface="Times New Roman" panose="02020603050405020304" pitchFamily="18" charset="0"/>
              </a:rPr>
              <a:t>Convolutional/</a:t>
            </a:r>
            <a:r>
              <a:rPr lang="en-US" sz="3600" dirty="0" err="1" smtClean="0">
                <a:solidFill>
                  <a:srgbClr val="0000FF"/>
                </a:solidFill>
                <a:latin typeface="Times New Roman" panose="02020603050405020304" pitchFamily="18" charset="0"/>
                <a:cs typeface="Times New Roman" panose="02020603050405020304" pitchFamily="18" charset="0"/>
              </a:rPr>
              <a:t>Maxpooling</a:t>
            </a:r>
            <a:r>
              <a:rPr lang="en-US" sz="3600" dirty="0" smtClean="0">
                <a:solidFill>
                  <a:srgbClr val="0000FF"/>
                </a:solidFill>
                <a:latin typeface="Times New Roman" panose="02020603050405020304" pitchFamily="18" charset="0"/>
                <a:cs typeface="Times New Roman" panose="02020603050405020304" pitchFamily="18" charset="0"/>
              </a:rPr>
              <a:t> Layers</a:t>
            </a:r>
            <a:endParaRPr lang="en-US" sz="3600" dirty="0">
              <a:solidFill>
                <a:srgbClr val="0000FF"/>
              </a:solidFill>
              <a:latin typeface="Times New Roman" panose="02020603050405020304" pitchFamily="18" charset="0"/>
              <a:cs typeface="Times New Roman" panose="02020603050405020304" pitchFamily="18" charset="0"/>
            </a:endParaRPr>
          </a:p>
        </p:txBody>
      </p:sp>
      <p:sp>
        <p:nvSpPr>
          <p:cNvPr id="3" name="Rectangle 2"/>
          <p:cNvSpPr/>
          <p:nvPr/>
        </p:nvSpPr>
        <p:spPr>
          <a:xfrm>
            <a:off x="609600" y="562864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75000"/>
                  </a:schemeClr>
                </a:solidFill>
              </a:rPr>
              <a:t>G</a:t>
            </a:r>
          </a:p>
        </p:txBody>
      </p:sp>
      <p:sp>
        <p:nvSpPr>
          <p:cNvPr id="4" name="Rectangle 3"/>
          <p:cNvSpPr/>
          <p:nvPr/>
        </p:nvSpPr>
        <p:spPr>
          <a:xfrm>
            <a:off x="12496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2"/>
                </a:solidFill>
              </a:rPr>
              <a:t>C</a:t>
            </a:r>
          </a:p>
        </p:txBody>
      </p:sp>
      <p:sp>
        <p:nvSpPr>
          <p:cNvPr id="5" name="Rectangle 4"/>
          <p:cNvSpPr/>
          <p:nvPr/>
        </p:nvSpPr>
        <p:spPr>
          <a:xfrm>
            <a:off x="186944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8000"/>
                </a:solidFill>
              </a:rPr>
              <a:t>A</a:t>
            </a:r>
            <a:endParaRPr lang="en-US" sz="2800" dirty="0">
              <a:solidFill>
                <a:srgbClr val="008000"/>
              </a:solidFill>
            </a:endParaRPr>
          </a:p>
        </p:txBody>
      </p:sp>
      <p:sp>
        <p:nvSpPr>
          <p:cNvPr id="6" name="Rectangle 5"/>
          <p:cNvSpPr/>
          <p:nvPr/>
        </p:nvSpPr>
        <p:spPr>
          <a:xfrm>
            <a:off x="25095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7" name="Rectangle 6"/>
          <p:cNvSpPr/>
          <p:nvPr/>
        </p:nvSpPr>
        <p:spPr>
          <a:xfrm>
            <a:off x="31292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8" name="Rectangle 7"/>
          <p:cNvSpPr/>
          <p:nvPr/>
        </p:nvSpPr>
        <p:spPr>
          <a:xfrm>
            <a:off x="376936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5">
                    <a:lumMod val="75000"/>
                  </a:schemeClr>
                </a:solidFill>
              </a:rPr>
              <a:t>A</a:t>
            </a:r>
            <a:endParaRPr lang="en-US" sz="2800" dirty="0">
              <a:solidFill>
                <a:schemeClr val="accent5">
                  <a:lumMod val="75000"/>
                </a:schemeClr>
              </a:solidFill>
            </a:endParaRPr>
          </a:p>
        </p:txBody>
      </p:sp>
      <p:sp>
        <p:nvSpPr>
          <p:cNvPr id="9" name="Rectangle 8"/>
          <p:cNvSpPr/>
          <p:nvPr/>
        </p:nvSpPr>
        <p:spPr>
          <a:xfrm>
            <a:off x="438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FF"/>
                </a:solidFill>
              </a:rPr>
              <a:t>C</a:t>
            </a:r>
            <a:endParaRPr lang="en-US" sz="2800" dirty="0">
              <a:solidFill>
                <a:srgbClr val="0000FF"/>
              </a:solidFill>
            </a:endParaRPr>
          </a:p>
        </p:txBody>
      </p:sp>
      <p:sp>
        <p:nvSpPr>
          <p:cNvPr id="10" name="Rectangle 9"/>
          <p:cNvSpPr/>
          <p:nvPr/>
        </p:nvSpPr>
        <p:spPr>
          <a:xfrm>
            <a:off x="502920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FF"/>
                </a:solidFill>
              </a:rPr>
              <a:t>C</a:t>
            </a:r>
          </a:p>
        </p:txBody>
      </p:sp>
      <p:sp>
        <p:nvSpPr>
          <p:cNvPr id="11" name="Rectangle 10"/>
          <p:cNvSpPr/>
          <p:nvPr/>
        </p:nvSpPr>
        <p:spPr>
          <a:xfrm>
            <a:off x="566928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E46C0A"/>
                </a:solidFill>
              </a:rPr>
              <a:t>G</a:t>
            </a:r>
          </a:p>
        </p:txBody>
      </p:sp>
      <p:sp>
        <p:nvSpPr>
          <p:cNvPr id="12" name="Rectangle 11"/>
          <p:cNvSpPr/>
          <p:nvPr/>
        </p:nvSpPr>
        <p:spPr>
          <a:xfrm>
            <a:off x="630936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8000"/>
                </a:solidFill>
              </a:rPr>
              <a:t>A</a:t>
            </a:r>
          </a:p>
        </p:txBody>
      </p:sp>
      <p:sp>
        <p:nvSpPr>
          <p:cNvPr id="13" name="Rectangle 12"/>
          <p:cNvSpPr/>
          <p:nvPr/>
        </p:nvSpPr>
        <p:spPr>
          <a:xfrm>
            <a:off x="692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T</a:t>
            </a:r>
          </a:p>
        </p:txBody>
      </p:sp>
      <p:sp>
        <p:nvSpPr>
          <p:cNvPr id="14" name="Rectangle 13"/>
          <p:cNvSpPr/>
          <p:nvPr/>
        </p:nvSpPr>
        <p:spPr>
          <a:xfrm>
            <a:off x="756920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8000"/>
                </a:solidFill>
              </a:rPr>
              <a:t>A</a:t>
            </a:r>
          </a:p>
        </p:txBody>
      </p:sp>
      <p:sp>
        <p:nvSpPr>
          <p:cNvPr id="15" name="Rectangle 14"/>
          <p:cNvSpPr/>
          <p:nvPr/>
        </p:nvSpPr>
        <p:spPr>
          <a:xfrm>
            <a:off x="8199120" y="5618480"/>
            <a:ext cx="487680" cy="4876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8000"/>
                </a:solidFill>
              </a:rPr>
              <a:t>A</a:t>
            </a:r>
            <a:endParaRPr lang="en-US" sz="2800" dirty="0">
              <a:solidFill>
                <a:srgbClr val="008000"/>
              </a:solidFill>
            </a:endParaRPr>
          </a:p>
        </p:txBody>
      </p:sp>
      <p:cxnSp>
        <p:nvCxnSpPr>
          <p:cNvPr id="16" name="Straight Connector 15"/>
          <p:cNvCxnSpPr>
            <a:endCxn id="20" idx="4"/>
          </p:cNvCxnSpPr>
          <p:nvPr/>
        </p:nvCxnSpPr>
        <p:spPr>
          <a:xfrm flipV="1">
            <a:off x="85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21" idx="4"/>
          </p:cNvCxnSpPr>
          <p:nvPr/>
        </p:nvCxnSpPr>
        <p:spPr>
          <a:xfrm flipV="1">
            <a:off x="85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0" idx="4"/>
          </p:cNvCxnSpPr>
          <p:nvPr/>
        </p:nvCxnSpPr>
        <p:spPr>
          <a:xfrm flipV="1">
            <a:off x="149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21" idx="4"/>
          </p:cNvCxnSpPr>
          <p:nvPr/>
        </p:nvCxnSpPr>
        <p:spPr>
          <a:xfrm flipV="1">
            <a:off x="149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98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78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a:endCxn id="20" idx="4"/>
          </p:cNvCxnSpPr>
          <p:nvPr/>
        </p:nvCxnSpPr>
        <p:spPr>
          <a:xfrm flipH="1" flipV="1">
            <a:off x="218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20" idx="4"/>
          </p:cNvCxnSpPr>
          <p:nvPr/>
        </p:nvCxnSpPr>
        <p:spPr>
          <a:xfrm flipH="1" flipV="1">
            <a:off x="218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1" idx="4"/>
          </p:cNvCxnSpPr>
          <p:nvPr/>
        </p:nvCxnSpPr>
        <p:spPr>
          <a:xfrm flipH="1" flipV="1">
            <a:off x="198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1" idx="4"/>
          </p:cNvCxnSpPr>
          <p:nvPr/>
        </p:nvCxnSpPr>
        <p:spPr>
          <a:xfrm flipH="1" flipV="1">
            <a:off x="198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21" idx="4"/>
          </p:cNvCxnSpPr>
          <p:nvPr/>
        </p:nvCxnSpPr>
        <p:spPr>
          <a:xfrm flipH="1" flipV="1">
            <a:off x="198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0" idx="4"/>
          </p:cNvCxnSpPr>
          <p:nvPr/>
        </p:nvCxnSpPr>
        <p:spPr>
          <a:xfrm flipV="1">
            <a:off x="211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grpSp>
        <p:nvGrpSpPr>
          <p:cNvPr id="236" name="Group 235"/>
          <p:cNvGrpSpPr/>
          <p:nvPr/>
        </p:nvGrpSpPr>
        <p:grpSpPr>
          <a:xfrm>
            <a:off x="856418" y="4582160"/>
            <a:ext cx="2519680" cy="1036320"/>
            <a:chOff x="-10160" y="5105095"/>
            <a:chExt cx="2519680" cy="1036320"/>
          </a:xfrm>
        </p:grpSpPr>
        <p:cxnSp>
          <p:nvCxnSpPr>
            <p:cNvPr id="24" name="Straight Connector 23"/>
            <p:cNvCxnSpPr/>
            <p:nvPr/>
          </p:nvCxnSpPr>
          <p:spPr>
            <a:xfrm flipH="1" flipV="1">
              <a:off x="924560" y="5501335"/>
              <a:ext cx="325120" cy="640080"/>
            </a:xfrm>
            <a:prstGeom prst="line">
              <a:avLst/>
            </a:prstGeom>
          </p:spPr>
          <p:style>
            <a:lnRef idx="2">
              <a:schemeClr val="accent1"/>
            </a:lnRef>
            <a:fillRef idx="0">
              <a:schemeClr val="accent1"/>
            </a:fillRef>
            <a:effectRef idx="1">
              <a:schemeClr val="accent1"/>
            </a:effectRef>
            <a:fontRef idx="minor">
              <a:schemeClr val="tx1"/>
            </a:fontRef>
          </p:style>
        </p:cxnSp>
        <p:grpSp>
          <p:nvGrpSpPr>
            <p:cNvPr id="235" name="Group 234"/>
            <p:cNvGrpSpPr/>
            <p:nvPr/>
          </p:nvGrpSpPr>
          <p:grpSpPr>
            <a:xfrm>
              <a:off x="-10160" y="5105095"/>
              <a:ext cx="2519680" cy="1036320"/>
              <a:chOff x="-10160" y="5105095"/>
              <a:chExt cx="2519680" cy="1036320"/>
            </a:xfrm>
          </p:grpSpPr>
          <p:cxnSp>
            <p:nvCxnSpPr>
              <p:cNvPr id="29" name="Straight Connector 28"/>
              <p:cNvCxnSpPr>
                <a:endCxn id="22" idx="4"/>
              </p:cNvCxnSpPr>
              <p:nvPr/>
            </p:nvCxnSpPr>
            <p:spPr>
              <a:xfrm flipH="1" flipV="1">
                <a:off x="924560" y="5501335"/>
                <a:ext cx="1584960" cy="640080"/>
              </a:xfrm>
              <a:prstGeom prst="line">
                <a:avLst/>
              </a:prstGeom>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26440" y="5105095"/>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a:endCxn id="22" idx="4"/>
              </p:cNvCxnSpPr>
              <p:nvPr/>
            </p:nvCxnSpPr>
            <p:spPr>
              <a:xfrm flipV="1">
                <a:off x="629920" y="5501335"/>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22" idx="4"/>
              </p:cNvCxnSpPr>
              <p:nvPr/>
            </p:nvCxnSpPr>
            <p:spPr>
              <a:xfrm flipH="1" flipV="1">
                <a:off x="924560" y="5501335"/>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22" idx="4"/>
              </p:cNvCxnSpPr>
              <p:nvPr/>
            </p:nvCxnSpPr>
            <p:spPr>
              <a:xfrm flipV="1">
                <a:off x="-10160" y="5501335"/>
                <a:ext cx="934720" cy="64008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34" name="Straight Connector 33"/>
          <p:cNvCxnSpPr>
            <a:endCxn id="38" idx="4"/>
          </p:cNvCxnSpPr>
          <p:nvPr/>
        </p:nvCxnSpPr>
        <p:spPr>
          <a:xfrm flipV="1">
            <a:off x="212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39" idx="4"/>
          </p:cNvCxnSpPr>
          <p:nvPr/>
        </p:nvCxnSpPr>
        <p:spPr>
          <a:xfrm flipV="1">
            <a:off x="212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38" idx="4"/>
          </p:cNvCxnSpPr>
          <p:nvPr/>
        </p:nvCxnSpPr>
        <p:spPr>
          <a:xfrm flipV="1">
            <a:off x="276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39" idx="4"/>
          </p:cNvCxnSpPr>
          <p:nvPr/>
        </p:nvCxnSpPr>
        <p:spPr>
          <a:xfrm flipV="1">
            <a:off x="276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25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05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86004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endCxn id="40" idx="4"/>
          </p:cNvCxnSpPr>
          <p:nvPr/>
        </p:nvCxnSpPr>
        <p:spPr>
          <a:xfrm flipV="1">
            <a:off x="276352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0" idx="4"/>
          </p:cNvCxnSpPr>
          <p:nvPr/>
        </p:nvCxnSpPr>
        <p:spPr>
          <a:xfrm flipH="1" flipV="1">
            <a:off x="305816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38" idx="4"/>
          </p:cNvCxnSpPr>
          <p:nvPr/>
        </p:nvCxnSpPr>
        <p:spPr>
          <a:xfrm flipH="1" flipV="1">
            <a:off x="345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38" idx="4"/>
          </p:cNvCxnSpPr>
          <p:nvPr/>
        </p:nvCxnSpPr>
        <p:spPr>
          <a:xfrm flipH="1" flipV="1">
            <a:off x="345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39" idx="4"/>
          </p:cNvCxnSpPr>
          <p:nvPr/>
        </p:nvCxnSpPr>
        <p:spPr>
          <a:xfrm flipH="1" flipV="1">
            <a:off x="325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40" idx="4"/>
          </p:cNvCxnSpPr>
          <p:nvPr/>
        </p:nvCxnSpPr>
        <p:spPr>
          <a:xfrm flipH="1" flipV="1">
            <a:off x="305816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40" idx="4"/>
          </p:cNvCxnSpPr>
          <p:nvPr/>
        </p:nvCxnSpPr>
        <p:spPr>
          <a:xfrm flipH="1" flipV="1">
            <a:off x="305816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39" idx="4"/>
          </p:cNvCxnSpPr>
          <p:nvPr/>
        </p:nvCxnSpPr>
        <p:spPr>
          <a:xfrm flipH="1" flipV="1">
            <a:off x="325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9" idx="4"/>
          </p:cNvCxnSpPr>
          <p:nvPr/>
        </p:nvCxnSpPr>
        <p:spPr>
          <a:xfrm flipH="1" flipV="1">
            <a:off x="325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38" idx="4"/>
          </p:cNvCxnSpPr>
          <p:nvPr/>
        </p:nvCxnSpPr>
        <p:spPr>
          <a:xfrm flipV="1">
            <a:off x="338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40" idx="4"/>
          </p:cNvCxnSpPr>
          <p:nvPr/>
        </p:nvCxnSpPr>
        <p:spPr>
          <a:xfrm flipV="1">
            <a:off x="212344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56" idx="4"/>
          </p:cNvCxnSpPr>
          <p:nvPr/>
        </p:nvCxnSpPr>
        <p:spPr>
          <a:xfrm flipV="1">
            <a:off x="338328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57" idx="4"/>
          </p:cNvCxnSpPr>
          <p:nvPr/>
        </p:nvCxnSpPr>
        <p:spPr>
          <a:xfrm flipV="1">
            <a:off x="338328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56" idx="4"/>
          </p:cNvCxnSpPr>
          <p:nvPr/>
        </p:nvCxnSpPr>
        <p:spPr>
          <a:xfrm flipV="1">
            <a:off x="402336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57" idx="4"/>
          </p:cNvCxnSpPr>
          <p:nvPr/>
        </p:nvCxnSpPr>
        <p:spPr>
          <a:xfrm flipV="1">
            <a:off x="402336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451612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31800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11988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endCxn id="58" idx="4"/>
          </p:cNvCxnSpPr>
          <p:nvPr/>
        </p:nvCxnSpPr>
        <p:spPr>
          <a:xfrm flipV="1">
            <a:off x="402336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58" idx="4"/>
          </p:cNvCxnSpPr>
          <p:nvPr/>
        </p:nvCxnSpPr>
        <p:spPr>
          <a:xfrm flipH="1" flipV="1">
            <a:off x="431800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56" idx="4"/>
          </p:cNvCxnSpPr>
          <p:nvPr/>
        </p:nvCxnSpPr>
        <p:spPr>
          <a:xfrm flipH="1" flipV="1">
            <a:off x="471424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56" idx="4"/>
          </p:cNvCxnSpPr>
          <p:nvPr/>
        </p:nvCxnSpPr>
        <p:spPr>
          <a:xfrm flipH="1" flipV="1">
            <a:off x="471424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57" idx="4"/>
          </p:cNvCxnSpPr>
          <p:nvPr/>
        </p:nvCxnSpPr>
        <p:spPr>
          <a:xfrm flipH="1" flipV="1">
            <a:off x="451612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58" idx="4"/>
          </p:cNvCxnSpPr>
          <p:nvPr/>
        </p:nvCxnSpPr>
        <p:spPr>
          <a:xfrm flipH="1" flipV="1">
            <a:off x="431800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58" idx="4"/>
          </p:cNvCxnSpPr>
          <p:nvPr/>
        </p:nvCxnSpPr>
        <p:spPr>
          <a:xfrm flipH="1" flipV="1">
            <a:off x="431800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57" idx="4"/>
          </p:cNvCxnSpPr>
          <p:nvPr/>
        </p:nvCxnSpPr>
        <p:spPr>
          <a:xfrm flipH="1" flipV="1">
            <a:off x="451612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57" idx="4"/>
          </p:cNvCxnSpPr>
          <p:nvPr/>
        </p:nvCxnSpPr>
        <p:spPr>
          <a:xfrm flipH="1" flipV="1">
            <a:off x="451612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56" idx="4"/>
          </p:cNvCxnSpPr>
          <p:nvPr/>
        </p:nvCxnSpPr>
        <p:spPr>
          <a:xfrm flipV="1">
            <a:off x="464312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58" idx="4"/>
          </p:cNvCxnSpPr>
          <p:nvPr/>
        </p:nvCxnSpPr>
        <p:spPr>
          <a:xfrm flipV="1">
            <a:off x="338328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74" idx="4"/>
          </p:cNvCxnSpPr>
          <p:nvPr/>
        </p:nvCxnSpPr>
        <p:spPr>
          <a:xfrm flipV="1">
            <a:off x="466344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75" idx="4"/>
          </p:cNvCxnSpPr>
          <p:nvPr/>
        </p:nvCxnSpPr>
        <p:spPr>
          <a:xfrm flipV="1">
            <a:off x="466344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74" idx="4"/>
          </p:cNvCxnSpPr>
          <p:nvPr/>
        </p:nvCxnSpPr>
        <p:spPr>
          <a:xfrm flipV="1">
            <a:off x="530352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75" idx="4"/>
          </p:cNvCxnSpPr>
          <p:nvPr/>
        </p:nvCxnSpPr>
        <p:spPr>
          <a:xfrm flipV="1">
            <a:off x="530352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579628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59816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40004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a:endCxn id="76" idx="4"/>
          </p:cNvCxnSpPr>
          <p:nvPr/>
        </p:nvCxnSpPr>
        <p:spPr>
          <a:xfrm flipV="1">
            <a:off x="530352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76" idx="4"/>
          </p:cNvCxnSpPr>
          <p:nvPr/>
        </p:nvCxnSpPr>
        <p:spPr>
          <a:xfrm flipH="1" flipV="1">
            <a:off x="559816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599440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flipV="1">
            <a:off x="599440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flipV="1">
            <a:off x="579628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a:endCxn id="76" idx="4"/>
          </p:cNvCxnSpPr>
          <p:nvPr/>
        </p:nvCxnSpPr>
        <p:spPr>
          <a:xfrm flipH="1" flipV="1">
            <a:off x="559816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endCxn id="76" idx="4"/>
          </p:cNvCxnSpPr>
          <p:nvPr/>
        </p:nvCxnSpPr>
        <p:spPr>
          <a:xfrm flipH="1" flipV="1">
            <a:off x="559816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579628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flipV="1">
            <a:off x="579628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592328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a:endCxn id="76" idx="4"/>
          </p:cNvCxnSpPr>
          <p:nvPr/>
        </p:nvCxnSpPr>
        <p:spPr>
          <a:xfrm flipV="1">
            <a:off x="466344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endCxn id="92" idx="4"/>
          </p:cNvCxnSpPr>
          <p:nvPr/>
        </p:nvCxnSpPr>
        <p:spPr>
          <a:xfrm flipV="1">
            <a:off x="5902960" y="4759960"/>
            <a:ext cx="1330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a:endCxn id="93" idx="4"/>
          </p:cNvCxnSpPr>
          <p:nvPr/>
        </p:nvCxnSpPr>
        <p:spPr>
          <a:xfrm flipV="1">
            <a:off x="5902960" y="4856480"/>
            <a:ext cx="1132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92" idx="4"/>
          </p:cNvCxnSpPr>
          <p:nvPr/>
        </p:nvCxnSpPr>
        <p:spPr>
          <a:xfrm flipV="1">
            <a:off x="6543040" y="4759960"/>
            <a:ext cx="69088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93" idx="4"/>
          </p:cNvCxnSpPr>
          <p:nvPr/>
        </p:nvCxnSpPr>
        <p:spPr>
          <a:xfrm flipV="1">
            <a:off x="6543040" y="4856480"/>
            <a:ext cx="49276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7035800" y="4363720"/>
            <a:ext cx="396240" cy="396240"/>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6837680" y="4460240"/>
            <a:ext cx="396240" cy="396240"/>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6639560" y="4582160"/>
            <a:ext cx="396240" cy="39624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a:endCxn id="94" idx="4"/>
          </p:cNvCxnSpPr>
          <p:nvPr/>
        </p:nvCxnSpPr>
        <p:spPr>
          <a:xfrm flipV="1">
            <a:off x="6543040" y="4978400"/>
            <a:ext cx="29464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a:endCxn id="94" idx="4"/>
          </p:cNvCxnSpPr>
          <p:nvPr/>
        </p:nvCxnSpPr>
        <p:spPr>
          <a:xfrm flipH="1" flipV="1">
            <a:off x="6837680" y="4978400"/>
            <a:ext cx="32512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7233920" y="4759960"/>
            <a:ext cx="11887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flipV="1">
            <a:off x="7233920" y="4759960"/>
            <a:ext cx="56896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flipV="1">
            <a:off x="7035800" y="4856480"/>
            <a:ext cx="76708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94" idx="4"/>
          </p:cNvCxnSpPr>
          <p:nvPr/>
        </p:nvCxnSpPr>
        <p:spPr>
          <a:xfrm flipH="1" flipV="1">
            <a:off x="6837680" y="4978400"/>
            <a:ext cx="96520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94" idx="4"/>
          </p:cNvCxnSpPr>
          <p:nvPr/>
        </p:nvCxnSpPr>
        <p:spPr>
          <a:xfrm flipH="1" flipV="1">
            <a:off x="6837680" y="4978400"/>
            <a:ext cx="158496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7035800" y="4856480"/>
            <a:ext cx="138684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7035800" y="4856480"/>
            <a:ext cx="127000"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7162800" y="4759960"/>
            <a:ext cx="71120" cy="85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94" idx="4"/>
          </p:cNvCxnSpPr>
          <p:nvPr/>
        </p:nvCxnSpPr>
        <p:spPr>
          <a:xfrm flipV="1">
            <a:off x="5902960" y="4978400"/>
            <a:ext cx="934720" cy="640080"/>
          </a:xfrm>
          <a:prstGeom prst="line">
            <a:avLst/>
          </a:prstGeom>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0" y="4157379"/>
            <a:ext cx="1778000" cy="1200329"/>
          </a:xfrm>
          <a:prstGeom prst="rect">
            <a:avLst/>
          </a:prstGeom>
          <a:noFill/>
        </p:spPr>
        <p:txBody>
          <a:bodyPr wrap="square" rtlCol="0">
            <a:spAutoFit/>
          </a:bodyPr>
          <a:lstStyle/>
          <a:p>
            <a:r>
              <a:rPr lang="en-US" dirty="0" smtClean="0"/>
              <a:t>Convolutional layer</a:t>
            </a:r>
          </a:p>
          <a:p>
            <a:r>
              <a:rPr lang="en-US" dirty="0" smtClean="0"/>
              <a:t>(same color = shared weights)</a:t>
            </a:r>
            <a:endParaRPr lang="en-US" dirty="0"/>
          </a:p>
        </p:txBody>
      </p:sp>
      <p:sp>
        <p:nvSpPr>
          <p:cNvPr id="152" name="TextBox 151"/>
          <p:cNvSpPr txBox="1"/>
          <p:nvPr/>
        </p:nvSpPr>
        <p:spPr>
          <a:xfrm>
            <a:off x="853440" y="6200809"/>
            <a:ext cx="7833360" cy="461665"/>
          </a:xfrm>
          <a:prstGeom prst="rect">
            <a:avLst/>
          </a:prstGeom>
          <a:noFill/>
        </p:spPr>
        <p:txBody>
          <a:bodyPr wrap="square" rtlCol="0">
            <a:spAutoFit/>
          </a:bodyPr>
          <a:lstStyle/>
          <a:p>
            <a:r>
              <a:rPr lang="en-US" sz="2400" b="1" dirty="0" smtClean="0">
                <a:solidFill>
                  <a:srgbClr val="FF0000"/>
                </a:solidFill>
              </a:rPr>
              <a:t>Input: </a:t>
            </a:r>
            <a:r>
              <a:rPr lang="en-US" sz="2400" dirty="0" smtClean="0"/>
              <a:t>One-hot encoded raw DNA sequence (to be discussed)</a:t>
            </a:r>
            <a:endParaRPr lang="en-US" sz="2400" dirty="0"/>
          </a:p>
        </p:txBody>
      </p:sp>
      <p:sp>
        <p:nvSpPr>
          <p:cNvPr id="239" name="TextBox 238"/>
          <p:cNvSpPr txBox="1"/>
          <p:nvPr/>
        </p:nvSpPr>
        <p:spPr>
          <a:xfrm>
            <a:off x="-16976" y="3293317"/>
            <a:ext cx="3525520" cy="646331"/>
          </a:xfrm>
          <a:prstGeom prst="rect">
            <a:avLst/>
          </a:prstGeom>
          <a:noFill/>
        </p:spPr>
        <p:txBody>
          <a:bodyPr wrap="square" rtlCol="0">
            <a:spAutoFit/>
          </a:bodyPr>
          <a:lstStyle/>
          <a:p>
            <a:r>
              <a:rPr lang="en-US" dirty="0" smtClean="0"/>
              <a:t>Later </a:t>
            </a:r>
            <a:r>
              <a:rPr lang="en-US" dirty="0" err="1" smtClean="0"/>
              <a:t>conv</a:t>
            </a:r>
            <a:r>
              <a:rPr lang="en-US" dirty="0" smtClean="0"/>
              <a:t> layers operate on outputs of previous </a:t>
            </a:r>
            <a:r>
              <a:rPr lang="en-US" dirty="0" err="1" smtClean="0"/>
              <a:t>conv</a:t>
            </a:r>
            <a:r>
              <a:rPr lang="en-US" dirty="0" smtClean="0"/>
              <a:t> layers</a:t>
            </a:r>
            <a:endParaRPr lang="en-US" dirty="0"/>
          </a:p>
        </p:txBody>
      </p:sp>
      <p:grpSp>
        <p:nvGrpSpPr>
          <p:cNvPr id="108" name="Group 107"/>
          <p:cNvGrpSpPr/>
          <p:nvPr/>
        </p:nvGrpSpPr>
        <p:grpSpPr>
          <a:xfrm>
            <a:off x="1779793" y="3462319"/>
            <a:ext cx="5426036" cy="1108636"/>
            <a:chOff x="1779793" y="3462319"/>
            <a:chExt cx="5426036" cy="1108636"/>
          </a:xfrm>
        </p:grpSpPr>
        <p:sp>
          <p:nvSpPr>
            <p:cNvPr id="215" name="Oval 214"/>
            <p:cNvSpPr/>
            <p:nvPr/>
          </p:nvSpPr>
          <p:spPr>
            <a:xfrm>
              <a:off x="3366252" y="3462319"/>
              <a:ext cx="396240" cy="39624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6" name="Straight Connector 215"/>
            <p:cNvCxnSpPr>
              <a:endCxn id="215" idx="4"/>
            </p:cNvCxnSpPr>
            <p:nvPr/>
          </p:nvCxnSpPr>
          <p:spPr>
            <a:xfrm flipV="1">
              <a:off x="3059953" y="3858559"/>
              <a:ext cx="50441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15" idx="4"/>
            </p:cNvCxnSpPr>
            <p:nvPr/>
          </p:nvCxnSpPr>
          <p:spPr>
            <a:xfrm flipV="1">
              <a:off x="3258073" y="3858559"/>
              <a:ext cx="30629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15" idx="4"/>
            </p:cNvCxnSpPr>
            <p:nvPr/>
          </p:nvCxnSpPr>
          <p:spPr>
            <a:xfrm flipV="1">
              <a:off x="3456193" y="3858559"/>
              <a:ext cx="108179"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15" idx="4"/>
            </p:cNvCxnSpPr>
            <p:nvPr/>
          </p:nvCxnSpPr>
          <p:spPr>
            <a:xfrm flipH="1" flipV="1">
              <a:off x="3564372" y="3858559"/>
              <a:ext cx="735101"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15" idx="4"/>
            </p:cNvCxnSpPr>
            <p:nvPr/>
          </p:nvCxnSpPr>
          <p:spPr>
            <a:xfrm flipH="1" flipV="1">
              <a:off x="3564372" y="3858559"/>
              <a:ext cx="933221"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15" idx="4"/>
            </p:cNvCxnSpPr>
            <p:nvPr/>
          </p:nvCxnSpPr>
          <p:spPr>
            <a:xfrm flipH="1" flipV="1">
              <a:off x="3564372" y="3858559"/>
              <a:ext cx="1131341"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p:cNvCxnSpPr>
              <a:endCxn id="215" idx="4"/>
            </p:cNvCxnSpPr>
            <p:nvPr/>
          </p:nvCxnSpPr>
          <p:spPr>
            <a:xfrm flipV="1">
              <a:off x="1779793" y="3858559"/>
              <a:ext cx="178457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15" idx="4"/>
            </p:cNvCxnSpPr>
            <p:nvPr/>
          </p:nvCxnSpPr>
          <p:spPr>
            <a:xfrm flipV="1">
              <a:off x="1977913" y="3858559"/>
              <a:ext cx="158645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4" name="Straight Connector 223"/>
            <p:cNvCxnSpPr>
              <a:endCxn id="215" idx="4"/>
            </p:cNvCxnSpPr>
            <p:nvPr/>
          </p:nvCxnSpPr>
          <p:spPr>
            <a:xfrm flipV="1">
              <a:off x="2176033" y="3858559"/>
              <a:ext cx="1388339" cy="490220"/>
            </a:xfrm>
            <a:prstGeom prst="line">
              <a:avLst/>
            </a:prstGeom>
          </p:spPr>
          <p:style>
            <a:lnRef idx="2">
              <a:schemeClr val="accent1"/>
            </a:lnRef>
            <a:fillRef idx="0">
              <a:schemeClr val="accent1"/>
            </a:fillRef>
            <a:effectRef idx="1">
              <a:schemeClr val="accent1"/>
            </a:effectRef>
            <a:fontRef idx="minor">
              <a:schemeClr val="tx1"/>
            </a:fontRef>
          </p:style>
        </p:cxnSp>
        <p:sp>
          <p:nvSpPr>
            <p:cNvPr id="225" name="Oval 224"/>
            <p:cNvSpPr/>
            <p:nvPr/>
          </p:nvSpPr>
          <p:spPr>
            <a:xfrm>
              <a:off x="3088044" y="3492201"/>
              <a:ext cx="396240" cy="396240"/>
            </a:xfrm>
            <a:prstGeom prst="ellipse">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cxnSp>
          <p:nvCxnSpPr>
            <p:cNvPr id="226" name="Straight Connector 225"/>
            <p:cNvCxnSpPr>
              <a:endCxn id="225" idx="4"/>
            </p:cNvCxnSpPr>
            <p:nvPr/>
          </p:nvCxnSpPr>
          <p:spPr>
            <a:xfrm flipV="1">
              <a:off x="2176033" y="3888441"/>
              <a:ext cx="1110131"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Straight Connector 226"/>
            <p:cNvCxnSpPr>
              <a:endCxn id="225" idx="4"/>
            </p:cNvCxnSpPr>
            <p:nvPr/>
          </p:nvCxnSpPr>
          <p:spPr>
            <a:xfrm flipV="1">
              <a:off x="1977913" y="3888441"/>
              <a:ext cx="130825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225" idx="4"/>
            </p:cNvCxnSpPr>
            <p:nvPr/>
          </p:nvCxnSpPr>
          <p:spPr>
            <a:xfrm flipV="1">
              <a:off x="1779793" y="3888441"/>
              <a:ext cx="150637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225" idx="4"/>
            </p:cNvCxnSpPr>
            <p:nvPr/>
          </p:nvCxnSpPr>
          <p:spPr>
            <a:xfrm flipV="1">
              <a:off x="3059953" y="3888441"/>
              <a:ext cx="22621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225" idx="4"/>
            </p:cNvCxnSpPr>
            <p:nvPr/>
          </p:nvCxnSpPr>
          <p:spPr>
            <a:xfrm flipV="1">
              <a:off x="3258073" y="3888441"/>
              <a:ext cx="2809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225" idx="4"/>
            </p:cNvCxnSpPr>
            <p:nvPr/>
          </p:nvCxnSpPr>
          <p:spPr>
            <a:xfrm flipH="1" flipV="1">
              <a:off x="3286164" y="3888441"/>
              <a:ext cx="170029"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225" idx="4"/>
            </p:cNvCxnSpPr>
            <p:nvPr/>
          </p:nvCxnSpPr>
          <p:spPr>
            <a:xfrm flipH="1" flipV="1">
              <a:off x="3286164" y="3888441"/>
              <a:ext cx="1013309"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3" name="Straight Connector 232"/>
            <p:cNvCxnSpPr>
              <a:endCxn id="225" idx="4"/>
            </p:cNvCxnSpPr>
            <p:nvPr/>
          </p:nvCxnSpPr>
          <p:spPr>
            <a:xfrm flipH="1" flipV="1">
              <a:off x="3286164" y="3888441"/>
              <a:ext cx="1211429"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225" idx="4"/>
            </p:cNvCxnSpPr>
            <p:nvPr/>
          </p:nvCxnSpPr>
          <p:spPr>
            <a:xfrm flipH="1" flipV="1">
              <a:off x="3286164" y="3888441"/>
              <a:ext cx="1409549" cy="460338"/>
            </a:xfrm>
            <a:prstGeom prst="line">
              <a:avLst/>
            </a:prstGeom>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667328" y="3466054"/>
              <a:ext cx="396240" cy="39624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a:endCxn id="129" idx="4"/>
            </p:cNvCxnSpPr>
            <p:nvPr/>
          </p:nvCxnSpPr>
          <p:spPr>
            <a:xfrm flipV="1">
              <a:off x="4361029" y="3862294"/>
              <a:ext cx="50441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a:endCxn id="129" idx="4"/>
            </p:cNvCxnSpPr>
            <p:nvPr/>
          </p:nvCxnSpPr>
          <p:spPr>
            <a:xfrm flipV="1">
              <a:off x="4559149" y="3862294"/>
              <a:ext cx="30629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129" idx="4"/>
            </p:cNvCxnSpPr>
            <p:nvPr/>
          </p:nvCxnSpPr>
          <p:spPr>
            <a:xfrm flipV="1">
              <a:off x="4757269" y="3862294"/>
              <a:ext cx="108179"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a:endCxn id="129" idx="4"/>
            </p:cNvCxnSpPr>
            <p:nvPr/>
          </p:nvCxnSpPr>
          <p:spPr>
            <a:xfrm flipH="1" flipV="1">
              <a:off x="4865448" y="3862294"/>
              <a:ext cx="735101"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a:endCxn id="129" idx="4"/>
            </p:cNvCxnSpPr>
            <p:nvPr/>
          </p:nvCxnSpPr>
          <p:spPr>
            <a:xfrm flipH="1" flipV="1">
              <a:off x="4865448" y="3862294"/>
              <a:ext cx="933221"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a:endCxn id="129" idx="4"/>
            </p:cNvCxnSpPr>
            <p:nvPr/>
          </p:nvCxnSpPr>
          <p:spPr>
            <a:xfrm flipH="1" flipV="1">
              <a:off x="4865448" y="3862294"/>
              <a:ext cx="1131341"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endCxn id="129" idx="4"/>
            </p:cNvCxnSpPr>
            <p:nvPr/>
          </p:nvCxnSpPr>
          <p:spPr>
            <a:xfrm flipV="1">
              <a:off x="3080869" y="3862294"/>
              <a:ext cx="178457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29" idx="4"/>
            </p:cNvCxnSpPr>
            <p:nvPr/>
          </p:nvCxnSpPr>
          <p:spPr>
            <a:xfrm flipV="1">
              <a:off x="3278989" y="3862294"/>
              <a:ext cx="158645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a:endCxn id="129" idx="4"/>
            </p:cNvCxnSpPr>
            <p:nvPr/>
          </p:nvCxnSpPr>
          <p:spPr>
            <a:xfrm flipV="1">
              <a:off x="3477109" y="3862294"/>
              <a:ext cx="1388339" cy="490220"/>
            </a:xfrm>
            <a:prstGeom prst="line">
              <a:avLst/>
            </a:prstGeom>
          </p:spPr>
          <p:style>
            <a:lnRef idx="2">
              <a:schemeClr val="accent1"/>
            </a:lnRef>
            <a:fillRef idx="0">
              <a:schemeClr val="accent1"/>
            </a:fillRef>
            <a:effectRef idx="1">
              <a:schemeClr val="accent1"/>
            </a:effectRef>
            <a:fontRef idx="minor">
              <a:schemeClr val="tx1"/>
            </a:fontRef>
          </p:style>
        </p:cxnSp>
        <p:sp>
          <p:nvSpPr>
            <p:cNvPr id="139" name="Oval 138"/>
            <p:cNvSpPr/>
            <p:nvPr/>
          </p:nvSpPr>
          <p:spPr>
            <a:xfrm>
              <a:off x="4389120" y="3495936"/>
              <a:ext cx="396240" cy="396240"/>
            </a:xfrm>
            <a:prstGeom prst="ellipse">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p:cNvCxnSpPr>
              <a:endCxn id="139" idx="4"/>
            </p:cNvCxnSpPr>
            <p:nvPr/>
          </p:nvCxnSpPr>
          <p:spPr>
            <a:xfrm flipV="1">
              <a:off x="3477109" y="3892176"/>
              <a:ext cx="1110131"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endCxn id="139" idx="4"/>
            </p:cNvCxnSpPr>
            <p:nvPr/>
          </p:nvCxnSpPr>
          <p:spPr>
            <a:xfrm flipV="1">
              <a:off x="3278989" y="3892176"/>
              <a:ext cx="130825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39" idx="4"/>
            </p:cNvCxnSpPr>
            <p:nvPr/>
          </p:nvCxnSpPr>
          <p:spPr>
            <a:xfrm flipV="1">
              <a:off x="3080869" y="3892176"/>
              <a:ext cx="150637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39" idx="4"/>
            </p:cNvCxnSpPr>
            <p:nvPr/>
          </p:nvCxnSpPr>
          <p:spPr>
            <a:xfrm flipV="1">
              <a:off x="4361029" y="3892176"/>
              <a:ext cx="22621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39" idx="4"/>
            </p:cNvCxnSpPr>
            <p:nvPr/>
          </p:nvCxnSpPr>
          <p:spPr>
            <a:xfrm flipV="1">
              <a:off x="4559149" y="3892176"/>
              <a:ext cx="2809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p:cNvCxnSpPr>
              <a:endCxn id="139" idx="4"/>
            </p:cNvCxnSpPr>
            <p:nvPr/>
          </p:nvCxnSpPr>
          <p:spPr>
            <a:xfrm flipH="1" flipV="1">
              <a:off x="4587240" y="3892176"/>
              <a:ext cx="170029"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a:endCxn id="139" idx="4"/>
            </p:cNvCxnSpPr>
            <p:nvPr/>
          </p:nvCxnSpPr>
          <p:spPr>
            <a:xfrm flipH="1" flipV="1">
              <a:off x="4587240" y="3892176"/>
              <a:ext cx="1013309"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endCxn id="139" idx="4"/>
            </p:cNvCxnSpPr>
            <p:nvPr/>
          </p:nvCxnSpPr>
          <p:spPr>
            <a:xfrm flipH="1" flipV="1">
              <a:off x="4587240" y="3892176"/>
              <a:ext cx="1211429"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p:cNvCxnSpPr>
              <a:endCxn id="139" idx="4"/>
            </p:cNvCxnSpPr>
            <p:nvPr/>
          </p:nvCxnSpPr>
          <p:spPr>
            <a:xfrm flipH="1" flipV="1">
              <a:off x="4587240" y="3892176"/>
              <a:ext cx="1409549" cy="460338"/>
            </a:xfrm>
            <a:prstGeom prst="line">
              <a:avLst/>
            </a:prstGeom>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5876368" y="3466055"/>
              <a:ext cx="396240" cy="39624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a:endCxn id="149" idx="4"/>
            </p:cNvCxnSpPr>
            <p:nvPr/>
          </p:nvCxnSpPr>
          <p:spPr>
            <a:xfrm flipV="1">
              <a:off x="5570069" y="3862295"/>
              <a:ext cx="50441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3" name="Straight Connector 152"/>
            <p:cNvCxnSpPr>
              <a:endCxn id="149" idx="4"/>
            </p:cNvCxnSpPr>
            <p:nvPr/>
          </p:nvCxnSpPr>
          <p:spPr>
            <a:xfrm flipV="1">
              <a:off x="5768189" y="3862295"/>
              <a:ext cx="30629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4" name="Straight Connector 153"/>
            <p:cNvCxnSpPr>
              <a:endCxn id="149" idx="4"/>
            </p:cNvCxnSpPr>
            <p:nvPr/>
          </p:nvCxnSpPr>
          <p:spPr>
            <a:xfrm flipV="1">
              <a:off x="5966309" y="3862295"/>
              <a:ext cx="108179"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Straight Connector 154"/>
            <p:cNvCxnSpPr>
              <a:endCxn id="149" idx="4"/>
            </p:cNvCxnSpPr>
            <p:nvPr/>
          </p:nvCxnSpPr>
          <p:spPr>
            <a:xfrm flipH="1" flipV="1">
              <a:off x="6074488" y="3862295"/>
              <a:ext cx="735101"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6" name="Straight Connector 155"/>
            <p:cNvCxnSpPr>
              <a:endCxn id="149" idx="4"/>
            </p:cNvCxnSpPr>
            <p:nvPr/>
          </p:nvCxnSpPr>
          <p:spPr>
            <a:xfrm flipH="1" flipV="1">
              <a:off x="6074488" y="3862295"/>
              <a:ext cx="933221"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Connector 156"/>
            <p:cNvCxnSpPr>
              <a:endCxn id="149" idx="4"/>
            </p:cNvCxnSpPr>
            <p:nvPr/>
          </p:nvCxnSpPr>
          <p:spPr>
            <a:xfrm flipH="1" flipV="1">
              <a:off x="6074488" y="3862295"/>
              <a:ext cx="1131341" cy="490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a:endCxn id="149" idx="4"/>
            </p:cNvCxnSpPr>
            <p:nvPr/>
          </p:nvCxnSpPr>
          <p:spPr>
            <a:xfrm flipV="1">
              <a:off x="4289909" y="3862295"/>
              <a:ext cx="1784579" cy="708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Straight Connector 158"/>
            <p:cNvCxnSpPr>
              <a:endCxn id="149" idx="4"/>
            </p:cNvCxnSpPr>
            <p:nvPr/>
          </p:nvCxnSpPr>
          <p:spPr>
            <a:xfrm flipV="1">
              <a:off x="4488029" y="3862295"/>
              <a:ext cx="1586459" cy="586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p:cNvCxnSpPr>
              <a:endCxn id="149" idx="4"/>
            </p:cNvCxnSpPr>
            <p:nvPr/>
          </p:nvCxnSpPr>
          <p:spPr>
            <a:xfrm flipV="1">
              <a:off x="4686149" y="3862295"/>
              <a:ext cx="1388339" cy="490220"/>
            </a:xfrm>
            <a:prstGeom prst="line">
              <a:avLst/>
            </a:prstGeom>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5598160" y="3495937"/>
              <a:ext cx="396240" cy="396240"/>
            </a:xfrm>
            <a:prstGeom prst="ellipse">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Connector 161"/>
            <p:cNvCxnSpPr>
              <a:endCxn id="161" idx="4"/>
            </p:cNvCxnSpPr>
            <p:nvPr/>
          </p:nvCxnSpPr>
          <p:spPr>
            <a:xfrm flipV="1">
              <a:off x="4686149" y="3892177"/>
              <a:ext cx="1110131"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p:cNvCxnSpPr>
              <a:endCxn id="161" idx="4"/>
            </p:cNvCxnSpPr>
            <p:nvPr/>
          </p:nvCxnSpPr>
          <p:spPr>
            <a:xfrm flipV="1">
              <a:off x="4488029" y="3892177"/>
              <a:ext cx="130825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p:cNvCxnSpPr>
              <a:endCxn id="161" idx="4"/>
            </p:cNvCxnSpPr>
            <p:nvPr/>
          </p:nvCxnSpPr>
          <p:spPr>
            <a:xfrm flipV="1">
              <a:off x="4289909" y="3892177"/>
              <a:ext cx="150637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p:cNvCxnSpPr>
              <a:endCxn id="161" idx="4"/>
            </p:cNvCxnSpPr>
            <p:nvPr/>
          </p:nvCxnSpPr>
          <p:spPr>
            <a:xfrm flipV="1">
              <a:off x="5570069" y="3892177"/>
              <a:ext cx="226211"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p:cNvCxnSpPr>
              <a:endCxn id="161" idx="4"/>
            </p:cNvCxnSpPr>
            <p:nvPr/>
          </p:nvCxnSpPr>
          <p:spPr>
            <a:xfrm flipV="1">
              <a:off x="5768189" y="3892177"/>
              <a:ext cx="28091"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a:endCxn id="161" idx="4"/>
            </p:cNvCxnSpPr>
            <p:nvPr/>
          </p:nvCxnSpPr>
          <p:spPr>
            <a:xfrm flipH="1" flipV="1">
              <a:off x="5796280" y="3892177"/>
              <a:ext cx="170029" cy="460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a:endCxn id="161" idx="4"/>
            </p:cNvCxnSpPr>
            <p:nvPr/>
          </p:nvCxnSpPr>
          <p:spPr>
            <a:xfrm flipH="1" flipV="1">
              <a:off x="5796280" y="3892177"/>
              <a:ext cx="1013309" cy="67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a:endCxn id="161" idx="4"/>
            </p:cNvCxnSpPr>
            <p:nvPr/>
          </p:nvCxnSpPr>
          <p:spPr>
            <a:xfrm flipH="1" flipV="1">
              <a:off x="5796280" y="3892177"/>
              <a:ext cx="1211429" cy="5568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a:endCxn id="161" idx="4"/>
            </p:cNvCxnSpPr>
            <p:nvPr/>
          </p:nvCxnSpPr>
          <p:spPr>
            <a:xfrm flipH="1" flipV="1">
              <a:off x="5796280" y="3892177"/>
              <a:ext cx="1409549" cy="46033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7778870" y="4374000"/>
            <a:ext cx="1574800" cy="1292662"/>
          </a:xfrm>
          <a:prstGeom prst="rect">
            <a:avLst/>
          </a:prstGeom>
          <a:noFill/>
        </p:spPr>
        <p:txBody>
          <a:bodyPr wrap="square" rtlCol="0">
            <a:spAutoFit/>
          </a:bodyPr>
          <a:lstStyle/>
          <a:p>
            <a:r>
              <a:rPr lang="en-US" sz="1300" b="1" dirty="0" err="1" smtClean="0"/>
              <a:t>Conv</a:t>
            </a:r>
            <a:r>
              <a:rPr lang="en-US" sz="1300" b="1" dirty="0" smtClean="0"/>
              <a:t> Layer 1</a:t>
            </a:r>
            <a:endParaRPr lang="en-US" sz="1300" dirty="0" smtClean="0"/>
          </a:p>
          <a:p>
            <a:r>
              <a:rPr lang="en-US" sz="1300" dirty="0" smtClean="0"/>
              <a:t>Kernel width = 5</a:t>
            </a:r>
          </a:p>
          <a:p>
            <a:r>
              <a:rPr lang="en-US" sz="1300" dirty="0" smtClean="0"/>
              <a:t>stride = 2*</a:t>
            </a:r>
          </a:p>
          <a:p>
            <a:r>
              <a:rPr lang="en-US" sz="1300" dirty="0" err="1" smtClean="0"/>
              <a:t>num</a:t>
            </a:r>
            <a:r>
              <a:rPr lang="en-US" sz="1300" dirty="0" smtClean="0"/>
              <a:t> filters / </a:t>
            </a:r>
            <a:r>
              <a:rPr lang="en-US" sz="1300" dirty="0" err="1" smtClean="0"/>
              <a:t>num</a:t>
            </a:r>
            <a:r>
              <a:rPr lang="en-US" sz="1300" dirty="0" smtClean="0"/>
              <a:t> channels = 3</a:t>
            </a:r>
          </a:p>
          <a:p>
            <a:r>
              <a:rPr lang="en-US" sz="1300" dirty="0" smtClean="0"/>
              <a:t>Total neurons = 15</a:t>
            </a:r>
          </a:p>
        </p:txBody>
      </p:sp>
      <p:sp>
        <p:nvSpPr>
          <p:cNvPr id="173" name="TextBox 172"/>
          <p:cNvSpPr txBox="1"/>
          <p:nvPr/>
        </p:nvSpPr>
        <p:spPr>
          <a:xfrm>
            <a:off x="7773144" y="3071058"/>
            <a:ext cx="1417320" cy="1292662"/>
          </a:xfrm>
          <a:prstGeom prst="rect">
            <a:avLst/>
          </a:prstGeom>
          <a:noFill/>
        </p:spPr>
        <p:txBody>
          <a:bodyPr wrap="square" rtlCol="0">
            <a:spAutoFit/>
          </a:bodyPr>
          <a:lstStyle/>
          <a:p>
            <a:r>
              <a:rPr lang="en-US" sz="1300" b="1" dirty="0" err="1" smtClean="0"/>
              <a:t>Conv</a:t>
            </a:r>
            <a:r>
              <a:rPr lang="en-US" sz="1300" b="1" dirty="0" smtClean="0"/>
              <a:t> Layer 2</a:t>
            </a:r>
          </a:p>
          <a:p>
            <a:r>
              <a:rPr lang="en-US" sz="1300" dirty="0" smtClean="0"/>
              <a:t>Kernel width = 3</a:t>
            </a:r>
          </a:p>
          <a:p>
            <a:r>
              <a:rPr lang="en-US" sz="1300" dirty="0" smtClean="0"/>
              <a:t>stride = 1</a:t>
            </a:r>
          </a:p>
          <a:p>
            <a:r>
              <a:rPr lang="en-US" sz="1300" dirty="0" err="1" smtClean="0"/>
              <a:t>num</a:t>
            </a:r>
            <a:r>
              <a:rPr lang="en-US" sz="1300" dirty="0" smtClean="0"/>
              <a:t> filters / </a:t>
            </a:r>
            <a:r>
              <a:rPr lang="en-US" sz="1300" dirty="0" err="1" smtClean="0"/>
              <a:t>num</a:t>
            </a:r>
            <a:r>
              <a:rPr lang="en-US" sz="1300" dirty="0" smtClean="0"/>
              <a:t> channels = 2</a:t>
            </a:r>
          </a:p>
          <a:p>
            <a:r>
              <a:rPr lang="en-US" sz="1300" dirty="0" smtClean="0"/>
              <a:t>total neurons = 6</a:t>
            </a:r>
          </a:p>
        </p:txBody>
      </p:sp>
      <p:grpSp>
        <p:nvGrpSpPr>
          <p:cNvPr id="109" name="Group 108"/>
          <p:cNvGrpSpPr/>
          <p:nvPr/>
        </p:nvGrpSpPr>
        <p:grpSpPr>
          <a:xfrm>
            <a:off x="3286164" y="2633747"/>
            <a:ext cx="2780922" cy="862189"/>
            <a:chOff x="3286164" y="2633747"/>
            <a:chExt cx="2780922" cy="862189"/>
          </a:xfrm>
        </p:grpSpPr>
        <p:sp>
          <p:nvSpPr>
            <p:cNvPr id="175" name="Oval 174"/>
            <p:cNvSpPr/>
            <p:nvPr/>
          </p:nvSpPr>
          <p:spPr>
            <a:xfrm>
              <a:off x="3616960" y="2638888"/>
              <a:ext cx="1168400" cy="39624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max</a:t>
              </a:r>
              <a:endParaRPr lang="en-US" dirty="0">
                <a:solidFill>
                  <a:schemeClr val="tx1"/>
                </a:solidFill>
              </a:endParaRPr>
            </a:p>
          </p:txBody>
        </p:sp>
        <p:cxnSp>
          <p:nvCxnSpPr>
            <p:cNvPr id="176" name="Straight Connector 175"/>
            <p:cNvCxnSpPr>
              <a:stCxn id="215" idx="0"/>
              <a:endCxn id="175" idx="4"/>
            </p:cNvCxnSpPr>
            <p:nvPr/>
          </p:nvCxnSpPr>
          <p:spPr>
            <a:xfrm flipV="1">
              <a:off x="3564372" y="3035128"/>
              <a:ext cx="636788" cy="427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29" idx="0"/>
              <a:endCxn id="175" idx="4"/>
            </p:cNvCxnSpPr>
            <p:nvPr/>
          </p:nvCxnSpPr>
          <p:spPr>
            <a:xfrm flipH="1" flipV="1">
              <a:off x="4201160" y="3035128"/>
              <a:ext cx="664288" cy="430926"/>
            </a:xfrm>
            <a:prstGeom prst="line">
              <a:avLst/>
            </a:prstGeom>
          </p:spPr>
          <p:style>
            <a:lnRef idx="2">
              <a:schemeClr val="accent1"/>
            </a:lnRef>
            <a:fillRef idx="0">
              <a:schemeClr val="accent1"/>
            </a:fillRef>
            <a:effectRef idx="1">
              <a:schemeClr val="accent1"/>
            </a:effectRef>
            <a:fontRef idx="minor">
              <a:schemeClr val="tx1"/>
            </a:fontRef>
          </p:style>
        </p:cxnSp>
        <p:sp>
          <p:nvSpPr>
            <p:cNvPr id="182" name="Oval 181"/>
            <p:cNvSpPr/>
            <p:nvPr/>
          </p:nvSpPr>
          <p:spPr>
            <a:xfrm>
              <a:off x="3415862" y="2638888"/>
              <a:ext cx="1168400" cy="396240"/>
            </a:xfrm>
            <a:prstGeom prst="ellipse">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Max = 2</a:t>
              </a:r>
              <a:endParaRPr lang="en-US" sz="1200" dirty="0">
                <a:solidFill>
                  <a:schemeClr val="tx1"/>
                </a:solidFill>
              </a:endParaRPr>
            </a:p>
          </p:txBody>
        </p:sp>
        <p:cxnSp>
          <p:nvCxnSpPr>
            <p:cNvPr id="183" name="Straight Connector 182"/>
            <p:cNvCxnSpPr>
              <a:stCxn id="225" idx="0"/>
              <a:endCxn id="182" idx="4"/>
            </p:cNvCxnSpPr>
            <p:nvPr/>
          </p:nvCxnSpPr>
          <p:spPr>
            <a:xfrm flipV="1">
              <a:off x="3286164" y="3035128"/>
              <a:ext cx="713898" cy="4570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39" idx="0"/>
              <a:endCxn id="182" idx="4"/>
            </p:cNvCxnSpPr>
            <p:nvPr/>
          </p:nvCxnSpPr>
          <p:spPr>
            <a:xfrm flipH="1" flipV="1">
              <a:off x="4000062" y="3035128"/>
              <a:ext cx="587178" cy="460808"/>
            </a:xfrm>
            <a:prstGeom prst="line">
              <a:avLst/>
            </a:prstGeom>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4818598" y="2633747"/>
              <a:ext cx="1168400" cy="39624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max</a:t>
              </a:r>
              <a:endParaRPr lang="en-US" dirty="0">
                <a:solidFill>
                  <a:schemeClr val="tx1"/>
                </a:solidFill>
              </a:endParaRPr>
            </a:p>
          </p:txBody>
        </p:sp>
        <p:cxnSp>
          <p:nvCxnSpPr>
            <p:cNvPr id="199" name="Straight Connector 198"/>
            <p:cNvCxnSpPr>
              <a:stCxn id="129" idx="0"/>
              <a:endCxn id="198" idx="4"/>
            </p:cNvCxnSpPr>
            <p:nvPr/>
          </p:nvCxnSpPr>
          <p:spPr>
            <a:xfrm flipV="1">
              <a:off x="4865448" y="3029987"/>
              <a:ext cx="537350" cy="436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0" name="Straight Connector 199"/>
            <p:cNvCxnSpPr>
              <a:endCxn id="198" idx="4"/>
            </p:cNvCxnSpPr>
            <p:nvPr/>
          </p:nvCxnSpPr>
          <p:spPr>
            <a:xfrm flipH="1" flipV="1">
              <a:off x="5402798" y="3029987"/>
              <a:ext cx="664288" cy="430926"/>
            </a:xfrm>
            <a:prstGeom prst="line">
              <a:avLst/>
            </a:prstGeom>
          </p:spPr>
          <p:style>
            <a:lnRef idx="2">
              <a:schemeClr val="accent1"/>
            </a:lnRef>
            <a:fillRef idx="0">
              <a:schemeClr val="accent1"/>
            </a:fillRef>
            <a:effectRef idx="1">
              <a:schemeClr val="accent1"/>
            </a:effectRef>
            <a:fontRef idx="minor">
              <a:schemeClr val="tx1"/>
            </a:fontRef>
          </p:style>
        </p:cxnSp>
        <p:sp>
          <p:nvSpPr>
            <p:cNvPr id="201" name="Oval 200"/>
            <p:cNvSpPr/>
            <p:nvPr/>
          </p:nvSpPr>
          <p:spPr>
            <a:xfrm>
              <a:off x="4617500" y="2633747"/>
              <a:ext cx="1168400" cy="396240"/>
            </a:xfrm>
            <a:prstGeom prst="ellipse">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Max = 6</a:t>
              </a:r>
              <a:endParaRPr lang="en-US" sz="1200" dirty="0">
                <a:solidFill>
                  <a:schemeClr val="tx1"/>
                </a:solidFill>
              </a:endParaRPr>
            </a:p>
          </p:txBody>
        </p:sp>
        <p:cxnSp>
          <p:nvCxnSpPr>
            <p:cNvPr id="202" name="Straight Connector 201"/>
            <p:cNvCxnSpPr>
              <a:stCxn id="139" idx="0"/>
              <a:endCxn id="201" idx="4"/>
            </p:cNvCxnSpPr>
            <p:nvPr/>
          </p:nvCxnSpPr>
          <p:spPr>
            <a:xfrm flipV="1">
              <a:off x="4587240" y="3029987"/>
              <a:ext cx="614460" cy="4659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p:cNvCxnSpPr>
              <a:endCxn id="201" idx="4"/>
            </p:cNvCxnSpPr>
            <p:nvPr/>
          </p:nvCxnSpPr>
          <p:spPr>
            <a:xfrm flipH="1" flipV="1">
              <a:off x="5201700" y="3029987"/>
              <a:ext cx="587178" cy="46080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7" name="TextBox 106"/>
          <p:cNvSpPr txBox="1"/>
          <p:nvPr/>
        </p:nvSpPr>
        <p:spPr>
          <a:xfrm>
            <a:off x="4467998" y="3545879"/>
            <a:ext cx="279400" cy="276999"/>
          </a:xfrm>
          <a:prstGeom prst="rect">
            <a:avLst/>
          </a:prstGeom>
          <a:noFill/>
        </p:spPr>
        <p:txBody>
          <a:bodyPr wrap="square" rtlCol="0">
            <a:spAutoFit/>
          </a:bodyPr>
          <a:lstStyle/>
          <a:p>
            <a:r>
              <a:rPr lang="en-US" sz="1200" dirty="0" smtClean="0">
                <a:solidFill>
                  <a:srgbClr val="000000"/>
                </a:solidFill>
              </a:rPr>
              <a:t>2</a:t>
            </a:r>
            <a:endParaRPr lang="en-US" sz="1200" dirty="0">
              <a:solidFill>
                <a:srgbClr val="000000"/>
              </a:solidFill>
            </a:endParaRPr>
          </a:p>
        </p:txBody>
      </p:sp>
      <p:sp>
        <p:nvSpPr>
          <p:cNvPr id="207" name="TextBox 206"/>
          <p:cNvSpPr txBox="1"/>
          <p:nvPr/>
        </p:nvSpPr>
        <p:spPr>
          <a:xfrm>
            <a:off x="5673812" y="3545879"/>
            <a:ext cx="279400" cy="276999"/>
          </a:xfrm>
          <a:prstGeom prst="rect">
            <a:avLst/>
          </a:prstGeom>
          <a:noFill/>
        </p:spPr>
        <p:txBody>
          <a:bodyPr wrap="square" rtlCol="0">
            <a:spAutoFit/>
          </a:bodyPr>
          <a:lstStyle/>
          <a:p>
            <a:r>
              <a:rPr lang="en-US" sz="1200" dirty="0">
                <a:solidFill>
                  <a:srgbClr val="000000"/>
                </a:solidFill>
              </a:rPr>
              <a:t>6</a:t>
            </a:r>
          </a:p>
        </p:txBody>
      </p:sp>
      <p:sp>
        <p:nvSpPr>
          <p:cNvPr id="208" name="TextBox 207"/>
          <p:cNvSpPr txBox="1"/>
          <p:nvPr/>
        </p:nvSpPr>
        <p:spPr>
          <a:xfrm>
            <a:off x="3159040" y="3536870"/>
            <a:ext cx="279400" cy="276999"/>
          </a:xfrm>
          <a:prstGeom prst="rect">
            <a:avLst/>
          </a:prstGeom>
          <a:noFill/>
        </p:spPr>
        <p:txBody>
          <a:bodyPr wrap="square" rtlCol="0">
            <a:spAutoFit/>
          </a:bodyPr>
          <a:lstStyle/>
          <a:p>
            <a:r>
              <a:rPr lang="en-US" sz="1200" dirty="0" smtClean="0">
                <a:solidFill>
                  <a:srgbClr val="000000"/>
                </a:solidFill>
              </a:rPr>
              <a:t>1</a:t>
            </a:r>
            <a:endParaRPr lang="en-US" sz="1200" dirty="0">
              <a:solidFill>
                <a:srgbClr val="000000"/>
              </a:solidFill>
            </a:endParaRPr>
          </a:p>
        </p:txBody>
      </p:sp>
      <p:sp>
        <p:nvSpPr>
          <p:cNvPr id="211" name="TextBox 210"/>
          <p:cNvSpPr txBox="1"/>
          <p:nvPr/>
        </p:nvSpPr>
        <p:spPr>
          <a:xfrm>
            <a:off x="101600" y="2478417"/>
            <a:ext cx="3314262" cy="646331"/>
          </a:xfrm>
          <a:prstGeom prst="rect">
            <a:avLst/>
          </a:prstGeom>
          <a:noFill/>
        </p:spPr>
        <p:txBody>
          <a:bodyPr wrap="square" rtlCol="0">
            <a:spAutoFit/>
          </a:bodyPr>
          <a:lstStyle/>
          <a:p>
            <a:r>
              <a:rPr lang="en-US" dirty="0" err="1" smtClean="0"/>
              <a:t>Maxpooling</a:t>
            </a:r>
            <a:r>
              <a:rPr lang="en-US" dirty="0" smtClean="0"/>
              <a:t> layers take the max over sets of </a:t>
            </a:r>
            <a:r>
              <a:rPr lang="en-US" dirty="0" err="1" smtClean="0"/>
              <a:t>conv</a:t>
            </a:r>
            <a:r>
              <a:rPr lang="en-US" dirty="0" smtClean="0"/>
              <a:t> layer outputs</a:t>
            </a:r>
            <a:endParaRPr lang="en-US" dirty="0"/>
          </a:p>
        </p:txBody>
      </p:sp>
      <p:sp>
        <p:nvSpPr>
          <p:cNvPr id="212" name="TextBox 211"/>
          <p:cNvSpPr txBox="1"/>
          <p:nvPr/>
        </p:nvSpPr>
        <p:spPr>
          <a:xfrm>
            <a:off x="7781658" y="2432251"/>
            <a:ext cx="1417320" cy="692497"/>
          </a:xfrm>
          <a:prstGeom prst="rect">
            <a:avLst/>
          </a:prstGeom>
          <a:noFill/>
        </p:spPr>
        <p:txBody>
          <a:bodyPr wrap="square" rtlCol="0">
            <a:spAutoFit/>
          </a:bodyPr>
          <a:lstStyle/>
          <a:p>
            <a:r>
              <a:rPr lang="en-US" sz="1300" b="1" dirty="0" err="1" smtClean="0"/>
              <a:t>Maxpooling</a:t>
            </a:r>
            <a:r>
              <a:rPr lang="en-US" sz="1300" b="1" dirty="0" smtClean="0"/>
              <a:t> layer</a:t>
            </a:r>
          </a:p>
          <a:p>
            <a:r>
              <a:rPr lang="en-US" sz="1300" dirty="0" smtClean="0"/>
              <a:t>pool width = 2</a:t>
            </a:r>
          </a:p>
          <a:p>
            <a:r>
              <a:rPr lang="en-US" sz="1300" dirty="0" smtClean="0"/>
              <a:t>stride = 1</a:t>
            </a:r>
          </a:p>
        </p:txBody>
      </p:sp>
      <p:grpSp>
        <p:nvGrpSpPr>
          <p:cNvPr id="300" name="Group 299"/>
          <p:cNvGrpSpPr/>
          <p:nvPr/>
        </p:nvGrpSpPr>
        <p:grpSpPr>
          <a:xfrm>
            <a:off x="3335316" y="1706880"/>
            <a:ext cx="2694194" cy="932008"/>
            <a:chOff x="3335316" y="1706880"/>
            <a:chExt cx="2694194" cy="932008"/>
          </a:xfrm>
        </p:grpSpPr>
        <p:sp>
          <p:nvSpPr>
            <p:cNvPr id="213" name="Oval 212"/>
            <p:cNvSpPr/>
            <p:nvPr/>
          </p:nvSpPr>
          <p:spPr>
            <a:xfrm>
              <a:off x="3335316" y="1736762"/>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4445366" y="1706880"/>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5536750" y="1706880"/>
              <a:ext cx="492760" cy="4673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7" name="Straight Connector 256"/>
            <p:cNvCxnSpPr>
              <a:stCxn id="182" idx="0"/>
              <a:endCxn id="213" idx="4"/>
            </p:cNvCxnSpPr>
            <p:nvPr/>
          </p:nvCxnSpPr>
          <p:spPr>
            <a:xfrm flipH="1" flipV="1">
              <a:off x="3581696" y="2204122"/>
              <a:ext cx="418366" cy="434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75" idx="0"/>
              <a:endCxn id="213" idx="4"/>
            </p:cNvCxnSpPr>
            <p:nvPr/>
          </p:nvCxnSpPr>
          <p:spPr>
            <a:xfrm flipH="1" flipV="1">
              <a:off x="3581696" y="2204122"/>
              <a:ext cx="619464" cy="434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198" idx="0"/>
              <a:endCxn id="213" idx="4"/>
            </p:cNvCxnSpPr>
            <p:nvPr/>
          </p:nvCxnSpPr>
          <p:spPr>
            <a:xfrm flipH="1" flipV="1">
              <a:off x="3581696" y="2204122"/>
              <a:ext cx="1821102" cy="429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201" idx="0"/>
              <a:endCxn id="213" idx="4"/>
            </p:cNvCxnSpPr>
            <p:nvPr/>
          </p:nvCxnSpPr>
          <p:spPr>
            <a:xfrm flipH="1" flipV="1">
              <a:off x="3581696" y="2204122"/>
              <a:ext cx="1620004" cy="429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82" idx="0"/>
              <a:endCxn id="214" idx="4"/>
            </p:cNvCxnSpPr>
            <p:nvPr/>
          </p:nvCxnSpPr>
          <p:spPr>
            <a:xfrm flipV="1">
              <a:off x="4000062" y="2174240"/>
              <a:ext cx="691684" cy="464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75" idx="0"/>
              <a:endCxn id="214" idx="4"/>
            </p:cNvCxnSpPr>
            <p:nvPr/>
          </p:nvCxnSpPr>
          <p:spPr>
            <a:xfrm flipV="1">
              <a:off x="4201160" y="2174240"/>
              <a:ext cx="490586" cy="464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98" idx="0"/>
              <a:endCxn id="256" idx="4"/>
            </p:cNvCxnSpPr>
            <p:nvPr/>
          </p:nvCxnSpPr>
          <p:spPr>
            <a:xfrm flipV="1">
              <a:off x="5402798" y="2174240"/>
              <a:ext cx="380332" cy="459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201" idx="0"/>
              <a:endCxn id="256" idx="4"/>
            </p:cNvCxnSpPr>
            <p:nvPr/>
          </p:nvCxnSpPr>
          <p:spPr>
            <a:xfrm flipV="1">
              <a:off x="5201700" y="2174240"/>
              <a:ext cx="581430" cy="459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98" idx="0"/>
              <a:endCxn id="214" idx="4"/>
            </p:cNvCxnSpPr>
            <p:nvPr/>
          </p:nvCxnSpPr>
          <p:spPr>
            <a:xfrm flipH="1" flipV="1">
              <a:off x="4691746" y="2174240"/>
              <a:ext cx="711052" cy="459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9" name="Straight Connector 268"/>
            <p:cNvCxnSpPr>
              <a:stCxn id="201" idx="0"/>
              <a:endCxn id="214" idx="4"/>
            </p:cNvCxnSpPr>
            <p:nvPr/>
          </p:nvCxnSpPr>
          <p:spPr>
            <a:xfrm flipH="1" flipV="1">
              <a:off x="4691746" y="2174240"/>
              <a:ext cx="509954" cy="459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Straight Connector 272"/>
            <p:cNvCxnSpPr>
              <a:stCxn id="175" idx="0"/>
              <a:endCxn id="256" idx="4"/>
            </p:cNvCxnSpPr>
            <p:nvPr/>
          </p:nvCxnSpPr>
          <p:spPr>
            <a:xfrm flipV="1">
              <a:off x="4201160" y="2174240"/>
              <a:ext cx="1581970" cy="464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6" name="Straight Connector 275"/>
            <p:cNvCxnSpPr>
              <a:stCxn id="182" idx="0"/>
              <a:endCxn id="256" idx="4"/>
            </p:cNvCxnSpPr>
            <p:nvPr/>
          </p:nvCxnSpPr>
          <p:spPr>
            <a:xfrm flipV="1">
              <a:off x="4000062" y="2174240"/>
              <a:ext cx="1783068" cy="464648"/>
            </a:xfrm>
            <a:prstGeom prst="line">
              <a:avLst/>
            </a:prstGeom>
          </p:spPr>
          <p:style>
            <a:lnRef idx="2">
              <a:schemeClr val="accent1"/>
            </a:lnRef>
            <a:fillRef idx="0">
              <a:schemeClr val="accent1"/>
            </a:fillRef>
            <a:effectRef idx="1">
              <a:schemeClr val="accent1"/>
            </a:effectRef>
            <a:fontRef idx="minor">
              <a:schemeClr val="tx1"/>
            </a:fontRef>
          </p:style>
        </p:cxnSp>
      </p:grpSp>
      <p:sp>
        <p:nvSpPr>
          <p:cNvPr id="280" name="TextBox 279"/>
          <p:cNvSpPr txBox="1"/>
          <p:nvPr/>
        </p:nvSpPr>
        <p:spPr>
          <a:xfrm>
            <a:off x="21054" y="1683568"/>
            <a:ext cx="3394808" cy="646331"/>
          </a:xfrm>
          <a:prstGeom prst="rect">
            <a:avLst/>
          </a:prstGeom>
          <a:noFill/>
        </p:spPr>
        <p:txBody>
          <a:bodyPr wrap="square" rtlCol="0">
            <a:spAutoFit/>
          </a:bodyPr>
          <a:lstStyle/>
          <a:p>
            <a:r>
              <a:rPr lang="en-US" dirty="0" smtClean="0"/>
              <a:t>Typically followed by one or more fully connected layers</a:t>
            </a:r>
            <a:endParaRPr lang="en-US" dirty="0"/>
          </a:p>
        </p:txBody>
      </p:sp>
      <p:sp>
        <p:nvSpPr>
          <p:cNvPr id="281" name="TextBox 280"/>
          <p:cNvSpPr txBox="1"/>
          <p:nvPr/>
        </p:nvSpPr>
        <p:spPr>
          <a:xfrm>
            <a:off x="8740" y="6594766"/>
            <a:ext cx="4809858" cy="292388"/>
          </a:xfrm>
          <a:prstGeom prst="rect">
            <a:avLst/>
          </a:prstGeom>
          <a:noFill/>
        </p:spPr>
        <p:txBody>
          <a:bodyPr wrap="square" rtlCol="0">
            <a:spAutoFit/>
          </a:bodyPr>
          <a:lstStyle/>
          <a:p>
            <a:r>
              <a:rPr lang="en-US" sz="1300" b="1" dirty="0" smtClean="0"/>
              <a:t>*for genomics, a stride of 1 for </a:t>
            </a:r>
            <a:r>
              <a:rPr lang="en-US" sz="1300" b="1" dirty="0" err="1" smtClean="0"/>
              <a:t>conv</a:t>
            </a:r>
            <a:r>
              <a:rPr lang="en-US" sz="1300" b="1" dirty="0" smtClean="0"/>
              <a:t> layers is recommended</a:t>
            </a:r>
            <a:endParaRPr lang="en-US" sz="1300" dirty="0" smtClean="0"/>
          </a:p>
        </p:txBody>
      </p:sp>
      <p:grpSp>
        <p:nvGrpSpPr>
          <p:cNvPr id="301" name="Group 300"/>
          <p:cNvGrpSpPr/>
          <p:nvPr/>
        </p:nvGrpSpPr>
        <p:grpSpPr>
          <a:xfrm>
            <a:off x="2723847" y="885713"/>
            <a:ext cx="3831751" cy="851049"/>
            <a:chOff x="2723847" y="885713"/>
            <a:chExt cx="3831751" cy="851049"/>
          </a:xfrm>
        </p:grpSpPr>
        <p:sp>
          <p:nvSpPr>
            <p:cNvPr id="279" name="Oval 278"/>
            <p:cNvSpPr/>
            <p:nvPr/>
          </p:nvSpPr>
          <p:spPr>
            <a:xfrm>
              <a:off x="2723847" y="885713"/>
              <a:ext cx="1879600" cy="46736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Nanog</a:t>
              </a:r>
              <a:endParaRPr lang="en-US" dirty="0">
                <a:solidFill>
                  <a:schemeClr val="tx1"/>
                </a:solidFill>
              </a:endParaRPr>
            </a:p>
          </p:txBody>
        </p:sp>
        <p:sp>
          <p:nvSpPr>
            <p:cNvPr id="282" name="Oval 281"/>
            <p:cNvSpPr/>
            <p:nvPr/>
          </p:nvSpPr>
          <p:spPr>
            <a:xfrm>
              <a:off x="4675998" y="885713"/>
              <a:ext cx="1879600" cy="46736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GATA</a:t>
              </a:r>
              <a:endParaRPr lang="en-US" dirty="0">
                <a:solidFill>
                  <a:schemeClr val="tx1"/>
                </a:solidFill>
              </a:endParaRPr>
            </a:p>
          </p:txBody>
        </p:sp>
        <p:cxnSp>
          <p:nvCxnSpPr>
            <p:cNvPr id="283" name="Straight Connector 282"/>
            <p:cNvCxnSpPr>
              <a:stCxn id="213" idx="0"/>
              <a:endCxn id="279" idx="4"/>
            </p:cNvCxnSpPr>
            <p:nvPr/>
          </p:nvCxnSpPr>
          <p:spPr>
            <a:xfrm flipV="1">
              <a:off x="3581696" y="1353073"/>
              <a:ext cx="81951" cy="383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214" idx="0"/>
              <a:endCxn id="279" idx="4"/>
            </p:cNvCxnSpPr>
            <p:nvPr/>
          </p:nvCxnSpPr>
          <p:spPr>
            <a:xfrm flipH="1" flipV="1">
              <a:off x="3663647" y="1353073"/>
              <a:ext cx="1028099" cy="35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Straight Connector 287"/>
            <p:cNvCxnSpPr>
              <a:stCxn id="256" idx="0"/>
              <a:endCxn id="279" idx="4"/>
            </p:cNvCxnSpPr>
            <p:nvPr/>
          </p:nvCxnSpPr>
          <p:spPr>
            <a:xfrm flipH="1" flipV="1">
              <a:off x="3663647" y="1353073"/>
              <a:ext cx="2119483" cy="35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213" idx="0"/>
              <a:endCxn id="282" idx="4"/>
            </p:cNvCxnSpPr>
            <p:nvPr/>
          </p:nvCxnSpPr>
          <p:spPr>
            <a:xfrm flipV="1">
              <a:off x="3581696" y="1353073"/>
              <a:ext cx="2034102" cy="383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4" name="Straight Connector 293"/>
            <p:cNvCxnSpPr>
              <a:stCxn id="214" idx="0"/>
              <a:endCxn id="282" idx="4"/>
            </p:cNvCxnSpPr>
            <p:nvPr/>
          </p:nvCxnSpPr>
          <p:spPr>
            <a:xfrm flipV="1">
              <a:off x="4691746" y="1353073"/>
              <a:ext cx="924052" cy="353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256" idx="0"/>
              <a:endCxn id="282" idx="4"/>
            </p:cNvCxnSpPr>
            <p:nvPr/>
          </p:nvCxnSpPr>
          <p:spPr>
            <a:xfrm flipH="1" flipV="1">
              <a:off x="5615798" y="1353073"/>
              <a:ext cx="167332" cy="353807"/>
            </a:xfrm>
            <a:prstGeom prst="line">
              <a:avLst/>
            </a:prstGeom>
          </p:spPr>
          <p:style>
            <a:lnRef idx="2">
              <a:schemeClr val="accent1"/>
            </a:lnRef>
            <a:fillRef idx="0">
              <a:schemeClr val="accent1"/>
            </a:fillRef>
            <a:effectRef idx="1">
              <a:schemeClr val="accent1"/>
            </a:effectRef>
            <a:fontRef idx="minor">
              <a:schemeClr val="tx1"/>
            </a:fontRef>
          </p:style>
        </p:cxnSp>
      </p:grpSp>
      <p:sp>
        <p:nvSpPr>
          <p:cNvPr id="302" name="TextBox 301"/>
          <p:cNvSpPr txBox="1"/>
          <p:nvPr/>
        </p:nvSpPr>
        <p:spPr>
          <a:xfrm>
            <a:off x="101600" y="876926"/>
            <a:ext cx="3394808" cy="646331"/>
          </a:xfrm>
          <a:prstGeom prst="rect">
            <a:avLst/>
          </a:prstGeom>
          <a:noFill/>
        </p:spPr>
        <p:txBody>
          <a:bodyPr wrap="square" rtlCol="0">
            <a:spAutoFit/>
          </a:bodyPr>
          <a:lstStyle/>
          <a:p>
            <a:r>
              <a:rPr lang="en-US" dirty="0" smtClean="0"/>
              <a:t>Multi-task output</a:t>
            </a:r>
          </a:p>
          <a:p>
            <a:r>
              <a:rPr lang="en-US" dirty="0" smtClean="0"/>
              <a:t>(sigmoid activations here)</a:t>
            </a:r>
            <a:endParaRPr lang="en-US" dirty="0"/>
          </a:p>
        </p:txBody>
      </p:sp>
      <p:sp>
        <p:nvSpPr>
          <p:cNvPr id="237" name="TextBox 236"/>
          <p:cNvSpPr txBox="1"/>
          <p:nvPr/>
        </p:nvSpPr>
        <p:spPr>
          <a:xfrm>
            <a:off x="0" y="-69270"/>
            <a:ext cx="1279617" cy="461665"/>
          </a:xfrm>
          <a:prstGeom prst="rect">
            <a:avLst/>
          </a:prstGeom>
          <a:noFill/>
        </p:spPr>
        <p:txBody>
          <a:bodyPr wrap="none" rtlCol="0">
            <a:spAutoFit/>
          </a:bodyPr>
          <a:lstStyle/>
          <a:p>
            <a:r>
              <a:rPr lang="en-US" sz="2400" dirty="0" smtClean="0"/>
              <a:t>(Backup)</a:t>
            </a:r>
            <a:endParaRPr lang="en-US" sz="2400" dirty="0"/>
          </a:p>
        </p:txBody>
      </p:sp>
    </p:spTree>
    <p:extLst>
      <p:ext uri="{BB962C8B-B14F-4D97-AF65-F5344CB8AC3E}">
        <p14:creationId xmlns:p14="http://schemas.microsoft.com/office/powerpoint/2010/main" val="60599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7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1"/>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8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8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90"/>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9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97"/>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9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9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0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4"/>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05"/>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51"/>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0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23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20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0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207"/>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9"/>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211"/>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21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73"/>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7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81"/>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300"/>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280"/>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302"/>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38" grpId="0" animBg="1"/>
      <p:bldP spid="39" grpId="0" animBg="1"/>
      <p:bldP spid="40" grpId="0" animBg="1"/>
      <p:bldP spid="56" grpId="0" animBg="1"/>
      <p:bldP spid="57" grpId="0" animBg="1"/>
      <p:bldP spid="58" grpId="0" animBg="1"/>
      <p:bldP spid="74" grpId="0" animBg="1"/>
      <p:bldP spid="75" grpId="0" animBg="1"/>
      <p:bldP spid="76" grpId="0" animBg="1"/>
      <p:bldP spid="92" grpId="0" animBg="1"/>
      <p:bldP spid="93" grpId="0" animBg="1"/>
      <p:bldP spid="94" grpId="0" animBg="1"/>
      <p:bldP spid="151" grpId="0"/>
      <p:bldP spid="239" grpId="0"/>
      <p:bldP spid="172" grpId="0"/>
      <p:bldP spid="173" grpId="0"/>
      <p:bldP spid="107" grpId="0"/>
      <p:bldP spid="207" grpId="0"/>
      <p:bldP spid="208" grpId="0"/>
      <p:bldP spid="211" grpId="0"/>
      <p:bldP spid="212" grpId="0"/>
      <p:bldP spid="280" grpId="0"/>
      <p:bldP spid="281" grpId="0"/>
      <p:bldP spid="30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Filter nullification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Pattern-detector knockout</a:t>
            </a:r>
          </a:p>
          <a:p>
            <a:pPr lvl="1"/>
            <a:r>
              <a:rPr lang="en-US" dirty="0" smtClean="0"/>
              <a:t>Convolutional layer has pattern detectors, called “filters”</a:t>
            </a:r>
          </a:p>
          <a:p>
            <a:pPr lvl="1"/>
            <a:r>
              <a:rPr lang="en-US" dirty="0" smtClean="0"/>
              <a:t>Basset:</a:t>
            </a:r>
          </a:p>
          <a:p>
            <a:pPr lvl="2"/>
            <a:r>
              <a:rPr lang="en-US" dirty="0"/>
              <a:t>“We nullified each filter by setting its output to the mean value, which obstructs it from passing any information forward through the network. We computed the L2 norm of the change in predicted accessibility to measure its influence.”</a:t>
            </a:r>
          </a:p>
          <a:p>
            <a:pPr lvl="2"/>
            <a:r>
              <a:rPr lang="en-US" dirty="0"/>
              <a:t>Conceptually similar to “mutagenesis on the filters</a:t>
            </a:r>
            <a:r>
              <a:rPr lang="en-US" dirty="0" smtClean="0"/>
              <a:t>”</a:t>
            </a:r>
          </a:p>
          <a:p>
            <a:pPr lvl="2"/>
            <a:r>
              <a:rPr lang="en-US" dirty="0" smtClean="0"/>
              <a:t>Computationally inefficient!</a:t>
            </a:r>
          </a:p>
          <a:p>
            <a:pPr lvl="2"/>
            <a:r>
              <a:rPr lang="en-US" dirty="0" smtClean="0"/>
              <a:t>From the Basset tutorial:</a:t>
            </a:r>
          </a:p>
          <a:p>
            <a:pPr lvl="2"/>
            <a:endParaRPr lang="en-US" dirty="0"/>
          </a:p>
          <a:p>
            <a:pPr lvl="2"/>
            <a:endParaRPr lang="en-US" dirty="0" smtClean="0"/>
          </a:p>
          <a:p>
            <a:pPr lvl="2"/>
            <a:endParaRPr lang="en-US" dirty="0"/>
          </a:p>
          <a:p>
            <a:pPr lvl="2"/>
            <a:r>
              <a:rPr lang="en-US" dirty="0" smtClean="0"/>
              <a:t>Buffering still a problem</a:t>
            </a:r>
          </a:p>
          <a:p>
            <a:pPr lvl="1"/>
            <a:endParaRPr lang="en-US" dirty="0"/>
          </a:p>
        </p:txBody>
      </p:sp>
      <p:pic>
        <p:nvPicPr>
          <p:cNvPr id="4" name="Picture 3" descr="Screen Shot 2015-10-23 at 2.20.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4678545"/>
            <a:ext cx="7518400" cy="772207"/>
          </a:xfrm>
          <a:prstGeom prst="rect">
            <a:avLst/>
          </a:prstGeom>
        </p:spPr>
      </p:pic>
      <p:sp>
        <p:nvSpPr>
          <p:cNvPr id="5" name="TextBox 4"/>
          <p:cNvSpPr txBox="1"/>
          <p:nvPr/>
        </p:nvSpPr>
        <p:spPr>
          <a:xfrm>
            <a:off x="0" y="-69270"/>
            <a:ext cx="1925677" cy="461665"/>
          </a:xfrm>
          <a:prstGeom prst="rect">
            <a:avLst/>
          </a:prstGeom>
          <a:noFill/>
        </p:spPr>
        <p:txBody>
          <a:bodyPr wrap="none" rtlCol="0">
            <a:spAutoFit/>
          </a:bodyPr>
          <a:lstStyle/>
          <a:p>
            <a:r>
              <a:rPr lang="en-US" sz="2400" dirty="0" smtClean="0"/>
              <a:t>(Backup slide)</a:t>
            </a:r>
            <a:endParaRPr lang="en-US" sz="2400" dirty="0"/>
          </a:p>
        </p:txBody>
      </p:sp>
    </p:spTree>
    <p:extLst>
      <p:ext uri="{BB962C8B-B14F-4D97-AF65-F5344CB8AC3E}">
        <p14:creationId xmlns:p14="http://schemas.microsoft.com/office/powerpoint/2010/main" val="30265288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2 at 2.05.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1" y="552449"/>
            <a:ext cx="8080374" cy="1066801"/>
          </a:xfrm>
          <a:prstGeom prst="rect">
            <a:avLst/>
          </a:prstGeom>
        </p:spPr>
      </p:pic>
      <p:pic>
        <p:nvPicPr>
          <p:cNvPr id="6" name="Picture 5" descr="Screen Shot 2016-02-02 at 2.04.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1" y="2047875"/>
            <a:ext cx="8080374" cy="1016352"/>
          </a:xfrm>
          <a:prstGeom prst="rect">
            <a:avLst/>
          </a:prstGeom>
        </p:spPr>
      </p:pic>
      <p:pic>
        <p:nvPicPr>
          <p:cNvPr id="7" name="Picture 6" descr="Screen Shot 2016-01-30 at 4.23.36 PM.pn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3358597"/>
            <a:ext cx="9144000" cy="2553807"/>
          </a:xfrm>
          <a:prstGeom prst="rect">
            <a:avLst/>
          </a:prstGeom>
        </p:spPr>
      </p:pic>
      <p:sp>
        <p:nvSpPr>
          <p:cNvPr id="8" name="TextBox 7"/>
          <p:cNvSpPr txBox="1"/>
          <p:nvPr/>
        </p:nvSpPr>
        <p:spPr>
          <a:xfrm>
            <a:off x="196333" y="3182903"/>
            <a:ext cx="1800523" cy="369332"/>
          </a:xfrm>
          <a:prstGeom prst="rect">
            <a:avLst/>
          </a:prstGeom>
          <a:noFill/>
        </p:spPr>
        <p:txBody>
          <a:bodyPr wrap="square" rtlCol="0">
            <a:spAutoFit/>
          </a:bodyPr>
          <a:lstStyle/>
          <a:p>
            <a:r>
              <a:rPr lang="en-US" dirty="0" smtClean="0"/>
              <a:t>Nanog promoter</a:t>
            </a:r>
            <a:endParaRPr lang="en-US" dirty="0"/>
          </a:p>
        </p:txBody>
      </p:sp>
      <p:pic>
        <p:nvPicPr>
          <p:cNvPr id="9" name="Picture 8" descr="Screen Shot 2016-02-02 at 2.12.5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856" y="5808183"/>
            <a:ext cx="7147144" cy="1048398"/>
          </a:xfrm>
          <a:prstGeom prst="rect">
            <a:avLst/>
          </a:prstGeom>
        </p:spPr>
      </p:pic>
      <p:sp>
        <p:nvSpPr>
          <p:cNvPr id="10" name="TextBox 9"/>
          <p:cNvSpPr txBox="1"/>
          <p:nvPr/>
        </p:nvSpPr>
        <p:spPr>
          <a:xfrm>
            <a:off x="-1778000" y="4746625"/>
            <a:ext cx="184666" cy="369332"/>
          </a:xfrm>
          <a:prstGeom prst="rect">
            <a:avLst/>
          </a:prstGeom>
          <a:noFill/>
        </p:spPr>
        <p:txBody>
          <a:bodyPr wrap="none" rtlCol="0">
            <a:spAutoFit/>
          </a:bodyPr>
          <a:lstStyle/>
          <a:p>
            <a:endParaRPr lang="en-US" dirty="0"/>
          </a:p>
        </p:txBody>
      </p:sp>
      <p:sp>
        <p:nvSpPr>
          <p:cNvPr id="11" name="TextBox 10"/>
          <p:cNvSpPr txBox="1"/>
          <p:nvPr/>
        </p:nvSpPr>
        <p:spPr>
          <a:xfrm>
            <a:off x="1317625" y="59034"/>
            <a:ext cx="1925677" cy="461665"/>
          </a:xfrm>
          <a:prstGeom prst="rect">
            <a:avLst/>
          </a:prstGeom>
          <a:noFill/>
        </p:spPr>
        <p:txBody>
          <a:bodyPr wrap="none" rtlCol="0">
            <a:spAutoFit/>
          </a:bodyPr>
          <a:lstStyle/>
          <a:p>
            <a:r>
              <a:rPr lang="en-US" sz="2400" dirty="0" smtClean="0"/>
              <a:t>(Backup slide)</a:t>
            </a:r>
            <a:endParaRPr lang="en-US" sz="2400" dirty="0"/>
          </a:p>
        </p:txBody>
      </p:sp>
    </p:spTree>
    <p:extLst>
      <p:ext uri="{BB962C8B-B14F-4D97-AF65-F5344CB8AC3E}">
        <p14:creationId xmlns:p14="http://schemas.microsoft.com/office/powerpoint/2010/main" val="2474965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we compute importance scores?</a:t>
            </a:r>
            <a:endParaRPr lang="en-US" dirty="0"/>
          </a:p>
        </p:txBody>
      </p:sp>
      <p:sp>
        <p:nvSpPr>
          <p:cNvPr id="4" name="TextBox 3"/>
          <p:cNvSpPr txBox="1"/>
          <p:nvPr/>
        </p:nvSpPr>
        <p:spPr>
          <a:xfrm>
            <a:off x="3036868" y="1842719"/>
            <a:ext cx="2344053" cy="707886"/>
          </a:xfrm>
          <a:prstGeom prst="rect">
            <a:avLst/>
          </a:prstGeom>
          <a:noFill/>
        </p:spPr>
        <p:txBody>
          <a:bodyPr wrap="square" rtlCol="0">
            <a:spAutoFit/>
          </a:bodyPr>
          <a:lstStyle/>
          <a:p>
            <a:r>
              <a:rPr lang="en-US" sz="2000" dirty="0" smtClean="0"/>
              <a:t>Output label: </a:t>
            </a:r>
            <a:r>
              <a:rPr lang="en-US" sz="2000" b="1" dirty="0" smtClean="0"/>
              <a:t>Trump? Or Sanders?</a:t>
            </a:r>
            <a:endParaRPr lang="en-US" sz="2000" b="1" dirty="0"/>
          </a:p>
        </p:txBody>
      </p:sp>
      <p:sp>
        <p:nvSpPr>
          <p:cNvPr id="5" name="Oval 4"/>
          <p:cNvSpPr/>
          <p:nvPr/>
        </p:nvSpPr>
        <p:spPr>
          <a:xfrm>
            <a:off x="1338775" y="353061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31417" y="353061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89234" y="353061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24059" y="3530619"/>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14710" y="3530619"/>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129476" y="3403025"/>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1" name="Oval 10"/>
          <p:cNvSpPr/>
          <p:nvPr/>
        </p:nvSpPr>
        <p:spPr>
          <a:xfrm>
            <a:off x="1354044" y="270006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46686" y="2700065"/>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04503" y="270006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339328" y="2700065"/>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729979" y="2700065"/>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44745" y="2572471"/>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7" name="Oval 16"/>
          <p:cNvSpPr/>
          <p:nvPr/>
        </p:nvSpPr>
        <p:spPr>
          <a:xfrm>
            <a:off x="2464261" y="1931788"/>
            <a:ext cx="340242" cy="34024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1" idx="0"/>
            <a:endCxn id="17" idx="4"/>
          </p:cNvCxnSpPr>
          <p:nvPr/>
        </p:nvCxnSpPr>
        <p:spPr>
          <a:xfrm flipV="1">
            <a:off x="1524165" y="2272030"/>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17" idx="4"/>
          </p:cNvCxnSpPr>
          <p:nvPr/>
        </p:nvCxnSpPr>
        <p:spPr>
          <a:xfrm flipV="1">
            <a:off x="2016807" y="2272030"/>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7" idx="4"/>
          </p:cNvCxnSpPr>
          <p:nvPr/>
        </p:nvCxnSpPr>
        <p:spPr>
          <a:xfrm flipV="1">
            <a:off x="2509449" y="2272030"/>
            <a:ext cx="124933"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0"/>
            <a:endCxn id="17" idx="4"/>
          </p:cNvCxnSpPr>
          <p:nvPr/>
        </p:nvCxnSpPr>
        <p:spPr>
          <a:xfrm flipH="1" flipV="1">
            <a:off x="2634382" y="2272030"/>
            <a:ext cx="340242"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0"/>
            <a:endCxn id="17" idx="4"/>
          </p:cNvCxnSpPr>
          <p:nvPr/>
        </p:nvCxnSpPr>
        <p:spPr>
          <a:xfrm flipH="1" flipV="1">
            <a:off x="2634382" y="2272030"/>
            <a:ext cx="1265718"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0"/>
            <a:endCxn id="11" idx="4"/>
          </p:cNvCxnSpPr>
          <p:nvPr/>
        </p:nvCxnSpPr>
        <p:spPr>
          <a:xfrm flipV="1">
            <a:off x="1508896" y="304030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12" idx="4"/>
          </p:cNvCxnSpPr>
          <p:nvPr/>
        </p:nvCxnSpPr>
        <p:spPr>
          <a:xfrm flipV="1">
            <a:off x="1508896" y="304030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0"/>
            <a:endCxn id="14" idx="4"/>
          </p:cNvCxnSpPr>
          <p:nvPr/>
        </p:nvCxnSpPr>
        <p:spPr>
          <a:xfrm flipV="1">
            <a:off x="1508896" y="3040307"/>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0"/>
            <a:endCxn id="13" idx="4"/>
          </p:cNvCxnSpPr>
          <p:nvPr/>
        </p:nvCxnSpPr>
        <p:spPr>
          <a:xfrm flipV="1">
            <a:off x="1508896" y="3040307"/>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0"/>
            <a:endCxn id="15" idx="4"/>
          </p:cNvCxnSpPr>
          <p:nvPr/>
        </p:nvCxnSpPr>
        <p:spPr>
          <a:xfrm flipV="1">
            <a:off x="1508896" y="3040307"/>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15" idx="4"/>
          </p:cNvCxnSpPr>
          <p:nvPr/>
        </p:nvCxnSpPr>
        <p:spPr>
          <a:xfrm flipV="1">
            <a:off x="3884831" y="304030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0"/>
            <a:endCxn id="13" idx="4"/>
          </p:cNvCxnSpPr>
          <p:nvPr/>
        </p:nvCxnSpPr>
        <p:spPr>
          <a:xfrm flipH="1" flipV="1">
            <a:off x="2974624" y="3040307"/>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0"/>
            <a:endCxn id="14" idx="4"/>
          </p:cNvCxnSpPr>
          <p:nvPr/>
        </p:nvCxnSpPr>
        <p:spPr>
          <a:xfrm flipH="1" flipV="1">
            <a:off x="2509449" y="3040307"/>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0"/>
            <a:endCxn id="12" idx="4"/>
          </p:cNvCxnSpPr>
          <p:nvPr/>
        </p:nvCxnSpPr>
        <p:spPr>
          <a:xfrm flipH="1" flipV="1">
            <a:off x="2016807" y="3040307"/>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0"/>
            <a:endCxn id="11" idx="4"/>
          </p:cNvCxnSpPr>
          <p:nvPr/>
        </p:nvCxnSpPr>
        <p:spPr>
          <a:xfrm flipH="1" flipV="1">
            <a:off x="1524165" y="3040307"/>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0"/>
            <a:endCxn id="13" idx="4"/>
          </p:cNvCxnSpPr>
          <p:nvPr/>
        </p:nvCxnSpPr>
        <p:spPr>
          <a:xfrm flipV="1">
            <a:off x="2959355" y="304030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0"/>
            <a:endCxn id="15" idx="4"/>
          </p:cNvCxnSpPr>
          <p:nvPr/>
        </p:nvCxnSpPr>
        <p:spPr>
          <a:xfrm flipV="1">
            <a:off x="2959355" y="3040307"/>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0"/>
            <a:endCxn id="14" idx="4"/>
          </p:cNvCxnSpPr>
          <p:nvPr/>
        </p:nvCxnSpPr>
        <p:spPr>
          <a:xfrm flipH="1" flipV="1">
            <a:off x="2509449" y="3040307"/>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0"/>
            <a:endCxn id="12" idx="4"/>
          </p:cNvCxnSpPr>
          <p:nvPr/>
        </p:nvCxnSpPr>
        <p:spPr>
          <a:xfrm flipH="1" flipV="1">
            <a:off x="2016807" y="3040307"/>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0"/>
            <a:endCxn id="11" idx="4"/>
          </p:cNvCxnSpPr>
          <p:nvPr/>
        </p:nvCxnSpPr>
        <p:spPr>
          <a:xfrm flipH="1" flipV="1">
            <a:off x="1524165" y="3040307"/>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0"/>
            <a:endCxn id="11" idx="4"/>
          </p:cNvCxnSpPr>
          <p:nvPr/>
        </p:nvCxnSpPr>
        <p:spPr>
          <a:xfrm flipH="1" flipV="1">
            <a:off x="1524165" y="3040307"/>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12" idx="4"/>
          </p:cNvCxnSpPr>
          <p:nvPr/>
        </p:nvCxnSpPr>
        <p:spPr>
          <a:xfrm flipH="1" flipV="1">
            <a:off x="2016807" y="304030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8" idx="0"/>
            <a:endCxn id="14" idx="4"/>
          </p:cNvCxnSpPr>
          <p:nvPr/>
        </p:nvCxnSpPr>
        <p:spPr>
          <a:xfrm flipV="1">
            <a:off x="2494180" y="304030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8" idx="0"/>
            <a:endCxn id="13" idx="4"/>
          </p:cNvCxnSpPr>
          <p:nvPr/>
        </p:nvCxnSpPr>
        <p:spPr>
          <a:xfrm flipV="1">
            <a:off x="2494180" y="3040307"/>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0"/>
            <a:endCxn id="15" idx="4"/>
          </p:cNvCxnSpPr>
          <p:nvPr/>
        </p:nvCxnSpPr>
        <p:spPr>
          <a:xfrm flipV="1">
            <a:off x="2494180" y="3040307"/>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0"/>
            <a:endCxn id="12" idx="4"/>
          </p:cNvCxnSpPr>
          <p:nvPr/>
        </p:nvCxnSpPr>
        <p:spPr>
          <a:xfrm flipV="1">
            <a:off x="2001538" y="304030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0"/>
            <a:endCxn id="14" idx="4"/>
          </p:cNvCxnSpPr>
          <p:nvPr/>
        </p:nvCxnSpPr>
        <p:spPr>
          <a:xfrm flipV="1">
            <a:off x="2001538" y="304030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0"/>
            <a:endCxn id="11" idx="4"/>
          </p:cNvCxnSpPr>
          <p:nvPr/>
        </p:nvCxnSpPr>
        <p:spPr>
          <a:xfrm flipH="1" flipV="1">
            <a:off x="1524165" y="304030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 idx="0"/>
            <a:endCxn id="13" idx="4"/>
          </p:cNvCxnSpPr>
          <p:nvPr/>
        </p:nvCxnSpPr>
        <p:spPr>
          <a:xfrm flipV="1">
            <a:off x="2001538" y="3040307"/>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0"/>
            <a:endCxn id="15" idx="4"/>
          </p:cNvCxnSpPr>
          <p:nvPr/>
        </p:nvCxnSpPr>
        <p:spPr>
          <a:xfrm flipV="1">
            <a:off x="2001538" y="3040307"/>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321054" y="438476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813696" y="4384761"/>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71513" y="4384761"/>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306338" y="438476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96989" y="4384761"/>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111755" y="4257167"/>
            <a:ext cx="585234" cy="523220"/>
          </a:xfrm>
          <a:prstGeom prst="rect">
            <a:avLst/>
          </a:prstGeom>
          <a:noFill/>
        </p:spPr>
        <p:txBody>
          <a:bodyPr wrap="square" rtlCol="0">
            <a:spAutoFit/>
          </a:bodyPr>
          <a:lstStyle/>
          <a:p>
            <a:pPr algn="ctr"/>
            <a:r>
              <a:rPr lang="en-US" sz="2800" b="1" dirty="0" smtClean="0"/>
              <a:t>…</a:t>
            </a:r>
            <a:endParaRPr lang="en-US" b="1" dirty="0"/>
          </a:p>
        </p:txBody>
      </p:sp>
      <p:cxnSp>
        <p:nvCxnSpPr>
          <p:cNvPr id="54" name="Straight Arrow Connector 53"/>
          <p:cNvCxnSpPr>
            <a:stCxn id="48" idx="0"/>
          </p:cNvCxnSpPr>
          <p:nvPr/>
        </p:nvCxnSpPr>
        <p:spPr>
          <a:xfrm flipV="1">
            <a:off x="1491175" y="389444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8" idx="0"/>
          </p:cNvCxnSpPr>
          <p:nvPr/>
        </p:nvCxnSpPr>
        <p:spPr>
          <a:xfrm flipV="1">
            <a:off x="1491175" y="3894449"/>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p:cNvCxnSpPr>
          <p:nvPr/>
        </p:nvCxnSpPr>
        <p:spPr>
          <a:xfrm flipV="1">
            <a:off x="1491175" y="3894449"/>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8" idx="0"/>
          </p:cNvCxnSpPr>
          <p:nvPr/>
        </p:nvCxnSpPr>
        <p:spPr>
          <a:xfrm flipV="1">
            <a:off x="1491175" y="3894449"/>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8" idx="0"/>
          </p:cNvCxnSpPr>
          <p:nvPr/>
        </p:nvCxnSpPr>
        <p:spPr>
          <a:xfrm flipV="1">
            <a:off x="1491175" y="3894449"/>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0"/>
          </p:cNvCxnSpPr>
          <p:nvPr/>
        </p:nvCxnSpPr>
        <p:spPr>
          <a:xfrm flipV="1">
            <a:off x="3867110" y="389444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0"/>
          </p:cNvCxnSpPr>
          <p:nvPr/>
        </p:nvCxnSpPr>
        <p:spPr>
          <a:xfrm flipH="1" flipV="1">
            <a:off x="2956903" y="3894449"/>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0"/>
          </p:cNvCxnSpPr>
          <p:nvPr/>
        </p:nvCxnSpPr>
        <p:spPr>
          <a:xfrm flipH="1" flipV="1">
            <a:off x="2491728" y="3894449"/>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0"/>
          </p:cNvCxnSpPr>
          <p:nvPr/>
        </p:nvCxnSpPr>
        <p:spPr>
          <a:xfrm flipH="1" flipV="1">
            <a:off x="1999086" y="3894449"/>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2" idx="0"/>
          </p:cNvCxnSpPr>
          <p:nvPr/>
        </p:nvCxnSpPr>
        <p:spPr>
          <a:xfrm flipH="1" flipV="1">
            <a:off x="1506444" y="3894449"/>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0" idx="0"/>
          </p:cNvCxnSpPr>
          <p:nvPr/>
        </p:nvCxnSpPr>
        <p:spPr>
          <a:xfrm flipV="1">
            <a:off x="2941634" y="389444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0" idx="0"/>
          </p:cNvCxnSpPr>
          <p:nvPr/>
        </p:nvCxnSpPr>
        <p:spPr>
          <a:xfrm flipV="1">
            <a:off x="2941634" y="3894449"/>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0"/>
          </p:cNvCxnSpPr>
          <p:nvPr/>
        </p:nvCxnSpPr>
        <p:spPr>
          <a:xfrm flipH="1" flipV="1">
            <a:off x="2491728" y="3894449"/>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0"/>
          </p:cNvCxnSpPr>
          <p:nvPr/>
        </p:nvCxnSpPr>
        <p:spPr>
          <a:xfrm flipH="1" flipV="1">
            <a:off x="1999086" y="3894449"/>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p:cNvCxnSpPr>
          <p:nvPr/>
        </p:nvCxnSpPr>
        <p:spPr>
          <a:xfrm flipH="1" flipV="1">
            <a:off x="1506444" y="3894449"/>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1" idx="0"/>
          </p:cNvCxnSpPr>
          <p:nvPr/>
        </p:nvCxnSpPr>
        <p:spPr>
          <a:xfrm flipH="1" flipV="1">
            <a:off x="1506444" y="3894449"/>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1" idx="0"/>
          </p:cNvCxnSpPr>
          <p:nvPr/>
        </p:nvCxnSpPr>
        <p:spPr>
          <a:xfrm flipH="1" flipV="1">
            <a:off x="1999086" y="3894449"/>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0"/>
          </p:cNvCxnSpPr>
          <p:nvPr/>
        </p:nvCxnSpPr>
        <p:spPr>
          <a:xfrm flipV="1">
            <a:off x="2476459" y="389444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1" idx="0"/>
          </p:cNvCxnSpPr>
          <p:nvPr/>
        </p:nvCxnSpPr>
        <p:spPr>
          <a:xfrm flipV="1">
            <a:off x="2476459" y="3894449"/>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1" idx="0"/>
          </p:cNvCxnSpPr>
          <p:nvPr/>
        </p:nvCxnSpPr>
        <p:spPr>
          <a:xfrm flipV="1">
            <a:off x="2476459" y="3894449"/>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9" idx="0"/>
          </p:cNvCxnSpPr>
          <p:nvPr/>
        </p:nvCxnSpPr>
        <p:spPr>
          <a:xfrm flipV="1">
            <a:off x="1983817" y="3894449"/>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9" idx="0"/>
          </p:cNvCxnSpPr>
          <p:nvPr/>
        </p:nvCxnSpPr>
        <p:spPr>
          <a:xfrm flipV="1">
            <a:off x="1983817" y="3894449"/>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9" idx="0"/>
          </p:cNvCxnSpPr>
          <p:nvPr/>
        </p:nvCxnSpPr>
        <p:spPr>
          <a:xfrm flipH="1" flipV="1">
            <a:off x="1506444" y="3894449"/>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9" idx="0"/>
          </p:cNvCxnSpPr>
          <p:nvPr/>
        </p:nvCxnSpPr>
        <p:spPr>
          <a:xfrm flipV="1">
            <a:off x="1983817" y="3894449"/>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9" idx="0"/>
          </p:cNvCxnSpPr>
          <p:nvPr/>
        </p:nvCxnSpPr>
        <p:spPr>
          <a:xfrm flipV="1">
            <a:off x="1983817" y="3894449"/>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438470" y="473795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1438470" y="473795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438470" y="4737957"/>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438470" y="4737957"/>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438470" y="4737957"/>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3814405" y="473795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2904198" y="4737957"/>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439023" y="4737957"/>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946381" y="4737957"/>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453739" y="4737957"/>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2888929" y="473795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888929" y="4737957"/>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2439023" y="4737957"/>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946381" y="4737957"/>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1453739" y="4737957"/>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1453739" y="4737957"/>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946381" y="473795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2423754" y="473795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423754" y="4737957"/>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423754" y="4737957"/>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931112" y="4737957"/>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931112" y="4737957"/>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1453739" y="4737957"/>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1931112" y="4737957"/>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1931112" y="4737957"/>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1315310" y="520579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807952" y="520579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765769" y="520579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2300594" y="520579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691245" y="5205793"/>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3106011" y="5078199"/>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10" name="TextBox 109"/>
          <p:cNvSpPr txBox="1"/>
          <p:nvPr/>
        </p:nvSpPr>
        <p:spPr>
          <a:xfrm>
            <a:off x="1390594" y="5712877"/>
            <a:ext cx="2548504" cy="400110"/>
          </a:xfrm>
          <a:prstGeom prst="rect">
            <a:avLst/>
          </a:prstGeom>
          <a:noFill/>
        </p:spPr>
        <p:txBody>
          <a:bodyPr wrap="square" rtlCol="0">
            <a:spAutoFit/>
          </a:bodyPr>
          <a:lstStyle/>
          <a:p>
            <a:r>
              <a:rPr lang="en-US" dirty="0" smtClean="0"/>
              <a:t>Input: image </a:t>
            </a:r>
            <a:r>
              <a:rPr lang="en-US" sz="2000" dirty="0" smtClean="0"/>
              <a:t>pixel</a:t>
            </a:r>
            <a:r>
              <a:rPr lang="en-US" dirty="0" smtClean="0"/>
              <a:t> values</a:t>
            </a:r>
            <a:endParaRPr lang="en-US" dirty="0"/>
          </a:p>
        </p:txBody>
      </p:sp>
      <p:pic>
        <p:nvPicPr>
          <p:cNvPr id="111" name="Picture 110"/>
          <p:cNvPicPr>
            <a:picLocks noChangeAspect="1"/>
          </p:cNvPicPr>
          <p:nvPr/>
        </p:nvPicPr>
        <p:blipFill>
          <a:blip r:embed="rId2"/>
          <a:stretch>
            <a:fillRect/>
          </a:stretch>
        </p:blipFill>
        <p:spPr>
          <a:xfrm>
            <a:off x="4147093" y="5305921"/>
            <a:ext cx="994611" cy="984631"/>
          </a:xfrm>
          <a:prstGeom prst="rect">
            <a:avLst/>
          </a:prstGeom>
        </p:spPr>
      </p:pic>
      <p:pic>
        <p:nvPicPr>
          <p:cNvPr id="112" name="Picture 111"/>
          <p:cNvPicPr>
            <a:picLocks noChangeAspect="1"/>
          </p:cNvPicPr>
          <p:nvPr/>
        </p:nvPicPr>
        <p:blipFill>
          <a:blip r:embed="rId3"/>
          <a:stretch>
            <a:fillRect/>
          </a:stretch>
        </p:blipFill>
        <p:spPr>
          <a:xfrm>
            <a:off x="402738" y="5265380"/>
            <a:ext cx="796966" cy="1025172"/>
          </a:xfrm>
          <a:prstGeom prst="rect">
            <a:avLst/>
          </a:prstGeom>
        </p:spPr>
      </p:pic>
      <p:pic>
        <p:nvPicPr>
          <p:cNvPr id="113" name="Picture 112"/>
          <p:cNvPicPr>
            <a:picLocks noChangeAspect="1"/>
          </p:cNvPicPr>
          <p:nvPr/>
        </p:nvPicPr>
        <p:blipFill>
          <a:blip r:embed="rId4"/>
          <a:stretch>
            <a:fillRect/>
          </a:stretch>
        </p:blipFill>
        <p:spPr>
          <a:xfrm>
            <a:off x="2793984" y="5241646"/>
            <a:ext cx="265546" cy="265546"/>
          </a:xfrm>
          <a:prstGeom prst="rect">
            <a:avLst/>
          </a:prstGeom>
        </p:spPr>
      </p:pic>
      <p:pic>
        <p:nvPicPr>
          <p:cNvPr id="114" name="Picture 113"/>
          <p:cNvPicPr>
            <a:picLocks noChangeAspect="1"/>
          </p:cNvPicPr>
          <p:nvPr/>
        </p:nvPicPr>
        <p:blipFill>
          <a:blip r:embed="rId5"/>
          <a:stretch>
            <a:fillRect/>
          </a:stretch>
        </p:blipFill>
        <p:spPr>
          <a:xfrm>
            <a:off x="2176305" y="1848437"/>
            <a:ext cx="259772" cy="453837"/>
          </a:xfrm>
          <a:prstGeom prst="rect">
            <a:avLst/>
          </a:prstGeom>
        </p:spPr>
      </p:pic>
      <p:sp>
        <p:nvSpPr>
          <p:cNvPr id="3" name="TextBox 2"/>
          <p:cNvSpPr txBox="1"/>
          <p:nvPr/>
        </p:nvSpPr>
        <p:spPr>
          <a:xfrm>
            <a:off x="127000" y="1258455"/>
            <a:ext cx="3186289" cy="523220"/>
          </a:xfrm>
          <a:prstGeom prst="rect">
            <a:avLst/>
          </a:prstGeom>
          <a:noFill/>
        </p:spPr>
        <p:txBody>
          <a:bodyPr wrap="none" rtlCol="0">
            <a:spAutoFit/>
          </a:bodyPr>
          <a:lstStyle/>
          <a:p>
            <a:r>
              <a:rPr lang="en-US" sz="2800" b="1" dirty="0" smtClean="0"/>
              <a:t>Idea 1: perturbation</a:t>
            </a:r>
            <a:endParaRPr lang="en-US" sz="2800" b="1" dirty="0"/>
          </a:p>
        </p:txBody>
      </p:sp>
      <p:grpSp>
        <p:nvGrpSpPr>
          <p:cNvPr id="119" name="Group 118"/>
          <p:cNvGrpSpPr/>
          <p:nvPr/>
        </p:nvGrpSpPr>
        <p:grpSpPr>
          <a:xfrm>
            <a:off x="5383495" y="1121421"/>
            <a:ext cx="3801041" cy="5290661"/>
            <a:chOff x="5445190" y="1067381"/>
            <a:chExt cx="3801041" cy="5290661"/>
          </a:xfrm>
        </p:grpSpPr>
        <p:pic>
          <p:nvPicPr>
            <p:cNvPr id="116" name="Picture 115" descr="Screen Shot 2016-10-05 at 8.16.2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9275" y="1201323"/>
              <a:ext cx="1625600" cy="4838700"/>
            </a:xfrm>
            <a:prstGeom prst="rect">
              <a:avLst/>
            </a:prstGeom>
          </p:spPr>
        </p:pic>
        <p:pic>
          <p:nvPicPr>
            <p:cNvPr id="117" name="Picture 116" descr="Screen Shot 2016-10-05 at 8.16.48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061" y="1067381"/>
              <a:ext cx="1663700" cy="4953000"/>
            </a:xfrm>
            <a:prstGeom prst="rect">
              <a:avLst/>
            </a:prstGeom>
          </p:spPr>
        </p:pic>
        <p:sp>
          <p:nvSpPr>
            <p:cNvPr id="118" name="TextBox 117"/>
            <p:cNvSpPr txBox="1"/>
            <p:nvPr/>
          </p:nvSpPr>
          <p:spPr>
            <a:xfrm>
              <a:off x="5445190" y="5988710"/>
              <a:ext cx="3801041" cy="369332"/>
            </a:xfrm>
            <a:prstGeom prst="rect">
              <a:avLst/>
            </a:prstGeom>
            <a:noFill/>
          </p:spPr>
          <p:txBody>
            <a:bodyPr wrap="none" rtlCol="0">
              <a:spAutoFit/>
            </a:bodyPr>
            <a:lstStyle/>
            <a:p>
              <a:r>
                <a:rPr lang="en-US" dirty="0" smtClean="0">
                  <a:hlinkClick r:id="rId8"/>
                </a:rPr>
                <a:t>https</a:t>
              </a:r>
              <a:r>
                <a:rPr lang="en-US" dirty="0">
                  <a:hlinkClick r:id="rId8"/>
                </a:rPr>
                <a:t>://</a:t>
              </a:r>
              <a:r>
                <a:rPr lang="en-US" dirty="0" err="1">
                  <a:hlinkClick r:id="rId8"/>
                </a:rPr>
                <a:t>arxiv.org</a:t>
              </a:r>
              <a:r>
                <a:rPr lang="en-US" dirty="0">
                  <a:hlinkClick r:id="rId8"/>
                </a:rPr>
                <a:t>/</a:t>
              </a:r>
              <a:r>
                <a:rPr lang="en-US" dirty="0" err="1">
                  <a:hlinkClick r:id="rId8"/>
                </a:rPr>
                <a:t>pdf</a:t>
              </a:r>
              <a:r>
                <a:rPr lang="en-US" dirty="0">
                  <a:hlinkClick r:id="rId8"/>
                </a:rPr>
                <a:t>/1311.2901v3.</a:t>
              </a:r>
              <a:r>
                <a:rPr lang="en-US" dirty="0" smtClean="0">
                  <a:hlinkClick r:id="rId8"/>
                </a:rPr>
                <a:t>pdf</a:t>
              </a:r>
              <a:endParaRPr lang="en-US" dirty="0"/>
            </a:p>
          </p:txBody>
        </p:sp>
      </p:grpSp>
      <p:sp>
        <p:nvSpPr>
          <p:cNvPr id="115" name="TextBox 114"/>
          <p:cNvSpPr txBox="1"/>
          <p:nvPr/>
        </p:nvSpPr>
        <p:spPr>
          <a:xfrm>
            <a:off x="1608667" y="6462890"/>
            <a:ext cx="5359347" cy="369332"/>
          </a:xfrm>
          <a:prstGeom prst="rect">
            <a:avLst/>
          </a:prstGeom>
          <a:noFill/>
        </p:spPr>
        <p:txBody>
          <a:bodyPr wrap="none" rtlCol="0">
            <a:spAutoFit/>
          </a:bodyPr>
          <a:lstStyle/>
          <a:p>
            <a:r>
              <a:rPr lang="en-US" dirty="0" smtClean="0"/>
              <a:t>“</a:t>
            </a:r>
            <a:r>
              <a:rPr lang="en-US" dirty="0" smtClean="0">
                <a:hlinkClick r:id="rId9"/>
              </a:rPr>
              <a:t>In-silico mutagenesis</a:t>
            </a:r>
            <a:r>
              <a:rPr lang="en-US" dirty="0" smtClean="0"/>
              <a:t>” in the context of DNA sequence</a:t>
            </a:r>
            <a:endParaRPr lang="en-US" dirty="0"/>
          </a:p>
        </p:txBody>
      </p:sp>
    </p:spTree>
    <p:extLst>
      <p:ext uri="{BB962C8B-B14F-4D97-AF65-F5344CB8AC3E}">
        <p14:creationId xmlns:p14="http://schemas.microsoft.com/office/powerpoint/2010/main" val="306340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perturbation</a:t>
            </a:r>
            <a:endParaRPr lang="en-US" dirty="0"/>
          </a:p>
        </p:txBody>
      </p:sp>
      <p:sp>
        <p:nvSpPr>
          <p:cNvPr id="3" name="Content Placeholder 2"/>
          <p:cNvSpPr>
            <a:spLocks noGrp="1"/>
          </p:cNvSpPr>
          <p:nvPr>
            <p:ph idx="1"/>
          </p:nvPr>
        </p:nvSpPr>
        <p:spPr/>
        <p:txBody>
          <a:bodyPr>
            <a:normAutofit/>
          </a:bodyPr>
          <a:lstStyle/>
          <a:p>
            <a:r>
              <a:rPr lang="en-US" sz="4000" dirty="0"/>
              <a:t>Computational efficiency</a:t>
            </a:r>
          </a:p>
          <a:p>
            <a:pPr lvl="1"/>
            <a:r>
              <a:rPr lang="en-US" sz="3200" dirty="0"/>
              <a:t>Requires one forward propagation for each perturbation</a:t>
            </a:r>
            <a:endParaRPr lang="en-US" sz="3200" dirty="0" smtClean="0"/>
          </a:p>
          <a:p>
            <a:r>
              <a:rPr lang="en-US" sz="4000" dirty="0" smtClean="0"/>
              <a:t>Saturation</a:t>
            </a:r>
          </a:p>
        </p:txBody>
      </p:sp>
    </p:spTree>
    <p:extLst>
      <p:ext uri="{BB962C8B-B14F-4D97-AF65-F5344CB8AC3E}">
        <p14:creationId xmlns:p14="http://schemas.microsoft.com/office/powerpoint/2010/main" val="326404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03183" y="2609250"/>
            <a:ext cx="2424701" cy="3154068"/>
            <a:chOff x="1523910" y="1974271"/>
            <a:chExt cx="2424701" cy="3154068"/>
          </a:xfrm>
        </p:grpSpPr>
        <p:sp>
          <p:nvSpPr>
            <p:cNvPr id="5" name="Rectangle 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6" name="Rectangle 5"/>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7" name="Straight Connector 6"/>
            <p:cNvCxnSpPr>
              <a:stCxn id="5" idx="0"/>
              <a:endCxn id="10" idx="4"/>
            </p:cNvCxnSpPr>
            <p:nvPr/>
          </p:nvCxnSpPr>
          <p:spPr>
            <a:xfrm flipV="1">
              <a:off x="1839889" y="3750325"/>
              <a:ext cx="867427" cy="826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0"/>
              <a:endCxn id="10" idx="4"/>
            </p:cNvCxnSpPr>
            <p:nvPr/>
          </p:nvCxnSpPr>
          <p:spPr>
            <a:xfrm flipH="1" flipV="1">
              <a:off x="2707316" y="3750325"/>
              <a:ext cx="961360" cy="872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0"/>
              <a:endCxn id="11" idx="4"/>
            </p:cNvCxnSpPr>
            <p:nvPr/>
          </p:nvCxnSpPr>
          <p:spPr>
            <a:xfrm flipH="1" flipV="1">
              <a:off x="2695848" y="2433264"/>
              <a:ext cx="11468" cy="695551"/>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523910" y="3128815"/>
              <a:ext cx="2366812" cy="62151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h =</a:t>
              </a:r>
            </a:p>
            <a:p>
              <a:r>
                <a:rPr lang="en-US" sz="1600" dirty="0" smtClean="0"/>
                <a:t>max(0, </a:t>
              </a:r>
              <a:r>
                <a:rPr lang="en-US" sz="1600" dirty="0"/>
                <a:t>1 – </a:t>
              </a:r>
              <a:r>
                <a:rPr lang="en-US" sz="1600" dirty="0" smtClean="0"/>
                <a:t>i</a:t>
              </a:r>
              <a:r>
                <a:rPr lang="en-US" sz="1600" baseline="-25000" dirty="0" smtClean="0"/>
                <a:t>1</a:t>
              </a:r>
              <a:r>
                <a:rPr lang="en-US" sz="1600" dirty="0" smtClean="0"/>
                <a:t> – i</a:t>
              </a:r>
              <a:r>
                <a:rPr lang="en-US" sz="1600" baseline="-25000" dirty="0" smtClean="0"/>
                <a:t>2</a:t>
              </a:r>
              <a:r>
                <a:rPr lang="en-US" sz="1600" dirty="0" smtClean="0"/>
                <a:t>)</a:t>
              </a:r>
              <a:endParaRPr lang="en-US" sz="1600" dirty="0"/>
            </a:p>
          </p:txBody>
        </p:sp>
        <p:sp>
          <p:nvSpPr>
            <p:cNvPr id="11" name="Oval 10"/>
            <p:cNvSpPr/>
            <p:nvPr/>
          </p:nvSpPr>
          <p:spPr>
            <a:xfrm>
              <a:off x="2020430" y="1974271"/>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y = 1 - h</a:t>
              </a:r>
              <a:endParaRPr lang="en-US" sz="1600" dirty="0"/>
            </a:p>
          </p:txBody>
        </p:sp>
      </p:grpSp>
      <p:sp>
        <p:nvSpPr>
          <p:cNvPr id="13" name="TextBox 12"/>
          <p:cNvSpPr txBox="1"/>
          <p:nvPr/>
        </p:nvSpPr>
        <p:spPr>
          <a:xfrm>
            <a:off x="3382819" y="1547083"/>
            <a:ext cx="2846565" cy="646331"/>
          </a:xfrm>
          <a:prstGeom prst="rect">
            <a:avLst/>
          </a:prstGeom>
          <a:noFill/>
        </p:spPr>
        <p:txBody>
          <a:bodyPr wrap="none" rtlCol="0">
            <a:spAutoFit/>
          </a:bodyPr>
          <a:lstStyle/>
          <a:p>
            <a:r>
              <a:rPr lang="en-US" dirty="0"/>
              <a:t>y</a:t>
            </a:r>
            <a:r>
              <a:rPr lang="en-US" dirty="0" smtClean="0"/>
              <a:t> = (i</a:t>
            </a:r>
            <a:r>
              <a:rPr lang="en-US" baseline="-25000" dirty="0" smtClean="0"/>
              <a:t>1</a:t>
            </a:r>
            <a:r>
              <a:rPr lang="en-US" dirty="0" smtClean="0"/>
              <a:t> + i</a:t>
            </a:r>
            <a:r>
              <a:rPr lang="en-US" baseline="-25000" dirty="0" smtClean="0"/>
              <a:t>2</a:t>
            </a:r>
            <a:r>
              <a:rPr lang="en-US" dirty="0" smtClean="0"/>
              <a:t>) when </a:t>
            </a:r>
            <a:r>
              <a:rPr lang="en-US" dirty="0"/>
              <a:t>(i</a:t>
            </a:r>
            <a:r>
              <a:rPr lang="en-US" baseline="-25000" dirty="0"/>
              <a:t>1</a:t>
            </a:r>
            <a:r>
              <a:rPr lang="en-US" dirty="0"/>
              <a:t> + i</a:t>
            </a:r>
            <a:r>
              <a:rPr lang="en-US" baseline="-25000" dirty="0"/>
              <a:t>2</a:t>
            </a:r>
            <a:r>
              <a:rPr lang="en-US" dirty="0" smtClean="0"/>
              <a:t>)  &lt;  1</a:t>
            </a:r>
          </a:p>
          <a:p>
            <a:r>
              <a:rPr lang="en-US" dirty="0" smtClean="0"/>
              <a:t>   = 1           when </a:t>
            </a:r>
            <a:r>
              <a:rPr lang="en-US" dirty="0"/>
              <a:t>(i</a:t>
            </a:r>
            <a:r>
              <a:rPr lang="en-US" baseline="-25000" dirty="0"/>
              <a:t>1</a:t>
            </a:r>
            <a:r>
              <a:rPr lang="en-US" dirty="0"/>
              <a:t> + i</a:t>
            </a:r>
            <a:r>
              <a:rPr lang="en-US" baseline="-25000" dirty="0"/>
              <a:t>2</a:t>
            </a:r>
            <a:r>
              <a:rPr lang="en-US" dirty="0"/>
              <a:t>) </a:t>
            </a:r>
            <a:r>
              <a:rPr lang="en-US" dirty="0" smtClean="0"/>
              <a:t>&gt;= </a:t>
            </a:r>
            <a:r>
              <a:rPr lang="en-US" dirty="0"/>
              <a:t>1</a:t>
            </a:r>
          </a:p>
        </p:txBody>
      </p:sp>
      <p:cxnSp>
        <p:nvCxnSpPr>
          <p:cNvPr id="14" name="Straight Connector 13"/>
          <p:cNvCxnSpPr>
            <a:stCxn id="25" idx="0"/>
          </p:cNvCxnSpPr>
          <p:nvPr/>
        </p:nvCxnSpPr>
        <p:spPr>
          <a:xfrm flipV="1">
            <a:off x="1474808" y="3278910"/>
            <a:ext cx="1630919" cy="1386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3222" y="4449576"/>
            <a:ext cx="301660" cy="369332"/>
          </a:xfrm>
          <a:prstGeom prst="rect">
            <a:avLst/>
          </a:prstGeom>
          <a:noFill/>
        </p:spPr>
        <p:txBody>
          <a:bodyPr wrap="none" rtlCol="0">
            <a:spAutoFit/>
          </a:bodyPr>
          <a:lstStyle/>
          <a:p>
            <a:r>
              <a:rPr lang="en-US" dirty="0" smtClean="0"/>
              <a:t>0</a:t>
            </a:r>
            <a:endParaRPr lang="en-US" dirty="0"/>
          </a:p>
        </p:txBody>
      </p:sp>
      <p:cxnSp>
        <p:nvCxnSpPr>
          <p:cNvPr id="16" name="Straight Connector 15"/>
          <p:cNvCxnSpPr/>
          <p:nvPr/>
        </p:nvCxnSpPr>
        <p:spPr>
          <a:xfrm>
            <a:off x="554181" y="2262910"/>
            <a:ext cx="23091" cy="21820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68036" y="4433456"/>
            <a:ext cx="2595418" cy="138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70172" y="4629727"/>
            <a:ext cx="986794" cy="553998"/>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19" name="TextBox 18"/>
          <p:cNvSpPr txBox="1"/>
          <p:nvPr/>
        </p:nvSpPr>
        <p:spPr>
          <a:xfrm>
            <a:off x="565733" y="2851737"/>
            <a:ext cx="386795" cy="553998"/>
          </a:xfrm>
          <a:prstGeom prst="rect">
            <a:avLst/>
          </a:prstGeom>
          <a:noFill/>
          <a:ln>
            <a:noFill/>
          </a:ln>
        </p:spPr>
        <p:txBody>
          <a:bodyPr wrap="none" rtlCol="0">
            <a:spAutoFit/>
          </a:bodyPr>
          <a:lstStyle/>
          <a:p>
            <a:r>
              <a:rPr lang="en-US" sz="3000" dirty="0" smtClean="0">
                <a:solidFill>
                  <a:schemeClr val="accent1"/>
                </a:solidFill>
              </a:rPr>
              <a:t>h</a:t>
            </a:r>
            <a:endParaRPr lang="en-US" sz="3000" dirty="0">
              <a:solidFill>
                <a:schemeClr val="accent1"/>
              </a:solidFill>
            </a:endParaRPr>
          </a:p>
        </p:txBody>
      </p:sp>
      <p:cxnSp>
        <p:nvCxnSpPr>
          <p:cNvPr id="20" name="Straight Connector 19"/>
          <p:cNvCxnSpPr/>
          <p:nvPr/>
        </p:nvCxnSpPr>
        <p:spPr>
          <a:xfrm>
            <a:off x="565727" y="3267365"/>
            <a:ext cx="946727" cy="1166091"/>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3272" y="3048002"/>
            <a:ext cx="301660"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1387727" y="4435717"/>
            <a:ext cx="301660" cy="369332"/>
          </a:xfrm>
          <a:prstGeom prst="rect">
            <a:avLst/>
          </a:prstGeom>
          <a:noFill/>
        </p:spPr>
        <p:txBody>
          <a:bodyPr wrap="none" rtlCol="0">
            <a:spAutoFit/>
          </a:bodyPr>
          <a:lstStyle/>
          <a:p>
            <a:r>
              <a:rPr lang="en-US" dirty="0" smtClean="0"/>
              <a:t>1</a:t>
            </a:r>
            <a:endParaRPr lang="en-US" dirty="0"/>
          </a:p>
        </p:txBody>
      </p:sp>
      <p:sp>
        <p:nvSpPr>
          <p:cNvPr id="23" name="TextBox 22"/>
          <p:cNvSpPr txBox="1"/>
          <p:nvPr/>
        </p:nvSpPr>
        <p:spPr>
          <a:xfrm>
            <a:off x="2198192" y="4426487"/>
            <a:ext cx="301660" cy="369332"/>
          </a:xfrm>
          <a:prstGeom prst="rect">
            <a:avLst/>
          </a:prstGeom>
          <a:noFill/>
        </p:spPr>
        <p:txBody>
          <a:bodyPr wrap="none" rtlCol="0">
            <a:spAutoFit/>
          </a:bodyPr>
          <a:lstStyle/>
          <a:p>
            <a:r>
              <a:rPr lang="en-US" dirty="0" smtClean="0"/>
              <a:t>2</a:t>
            </a:r>
            <a:endParaRPr lang="en-US" dirty="0"/>
          </a:p>
        </p:txBody>
      </p:sp>
      <p:cxnSp>
        <p:nvCxnSpPr>
          <p:cNvPr id="24" name="Straight Connector 23"/>
          <p:cNvCxnSpPr>
            <a:endCxn id="25" idx="0"/>
          </p:cNvCxnSpPr>
          <p:nvPr/>
        </p:nvCxnSpPr>
        <p:spPr>
          <a:xfrm flipV="1">
            <a:off x="571791" y="3292772"/>
            <a:ext cx="903017" cy="114519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295405" y="3292772"/>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sp>
        <p:nvSpPr>
          <p:cNvPr id="26" name="Title 1"/>
          <p:cNvSpPr>
            <a:spLocks noGrp="1"/>
          </p:cNvSpPr>
          <p:nvPr>
            <p:ph type="title"/>
          </p:nvPr>
        </p:nvSpPr>
        <p:spPr>
          <a:xfrm>
            <a:off x="457200" y="274638"/>
            <a:ext cx="8229600" cy="1143000"/>
          </a:xfrm>
        </p:spPr>
        <p:txBody>
          <a:bodyPr/>
          <a:lstStyle/>
          <a:p>
            <a:r>
              <a:rPr lang="en-US" dirty="0" smtClean="0"/>
              <a:t>Saturation problem illustrated</a:t>
            </a:r>
            <a:endParaRPr lang="en-US" dirty="0"/>
          </a:p>
        </p:txBody>
      </p:sp>
      <p:sp>
        <p:nvSpPr>
          <p:cNvPr id="27" name="TextBox 26"/>
          <p:cNvSpPr txBox="1"/>
          <p:nvPr/>
        </p:nvSpPr>
        <p:spPr>
          <a:xfrm>
            <a:off x="5761184" y="5287819"/>
            <a:ext cx="416625" cy="369332"/>
          </a:xfrm>
          <a:prstGeom prst="rect">
            <a:avLst/>
          </a:prstGeom>
          <a:noFill/>
        </p:spPr>
        <p:txBody>
          <a:bodyPr wrap="none" rtlCol="0">
            <a:spAutoFit/>
          </a:bodyPr>
          <a:lstStyle/>
          <a:p>
            <a:r>
              <a:rPr lang="en-US" dirty="0" smtClean="0"/>
              <a:t>=1</a:t>
            </a:r>
            <a:endParaRPr lang="en-US" dirty="0"/>
          </a:p>
        </p:txBody>
      </p:sp>
      <p:sp>
        <p:nvSpPr>
          <p:cNvPr id="28" name="TextBox 27"/>
          <p:cNvSpPr txBox="1"/>
          <p:nvPr/>
        </p:nvSpPr>
        <p:spPr>
          <a:xfrm>
            <a:off x="7587676" y="5313219"/>
            <a:ext cx="416625" cy="369332"/>
          </a:xfrm>
          <a:prstGeom prst="rect">
            <a:avLst/>
          </a:prstGeom>
          <a:noFill/>
        </p:spPr>
        <p:txBody>
          <a:bodyPr wrap="none" rtlCol="0">
            <a:spAutoFit/>
          </a:bodyPr>
          <a:lstStyle/>
          <a:p>
            <a:r>
              <a:rPr lang="en-US" dirty="0" smtClean="0"/>
              <a:t>=1</a:t>
            </a:r>
            <a:endParaRPr lang="en-US" dirty="0"/>
          </a:p>
        </p:txBody>
      </p:sp>
      <p:sp>
        <p:nvSpPr>
          <p:cNvPr id="29" name="TextBox 28"/>
          <p:cNvSpPr txBox="1"/>
          <p:nvPr/>
        </p:nvSpPr>
        <p:spPr>
          <a:xfrm>
            <a:off x="6827984" y="2648528"/>
            <a:ext cx="416625" cy="369332"/>
          </a:xfrm>
          <a:prstGeom prst="rect">
            <a:avLst/>
          </a:prstGeom>
          <a:noFill/>
        </p:spPr>
        <p:txBody>
          <a:bodyPr wrap="none" rtlCol="0">
            <a:spAutoFit/>
          </a:bodyPr>
          <a:lstStyle/>
          <a:p>
            <a:r>
              <a:rPr lang="en-US" dirty="0" smtClean="0"/>
              <a:t>=1</a:t>
            </a:r>
            <a:endParaRPr lang="en-US" dirty="0"/>
          </a:p>
        </p:txBody>
      </p:sp>
      <p:sp>
        <p:nvSpPr>
          <p:cNvPr id="30" name="Multiply 29"/>
          <p:cNvSpPr/>
          <p:nvPr/>
        </p:nvSpPr>
        <p:spPr>
          <a:xfrm>
            <a:off x="5899728" y="5357098"/>
            <a:ext cx="277091" cy="277088"/>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888181" y="5530272"/>
            <a:ext cx="301660" cy="369332"/>
          </a:xfrm>
          <a:prstGeom prst="rect">
            <a:avLst/>
          </a:prstGeom>
          <a:noFill/>
        </p:spPr>
        <p:txBody>
          <a:bodyPr wrap="none" rtlCol="0">
            <a:spAutoFit/>
          </a:bodyPr>
          <a:lstStyle/>
          <a:p>
            <a:r>
              <a:rPr lang="en-US" dirty="0" smtClean="0">
                <a:solidFill>
                  <a:srgbClr val="000000"/>
                </a:solidFill>
              </a:rPr>
              <a:t>0</a:t>
            </a:r>
            <a:endParaRPr lang="en-US" dirty="0">
              <a:solidFill>
                <a:srgbClr val="000000"/>
              </a:solidFill>
            </a:endParaRPr>
          </a:p>
        </p:txBody>
      </p:sp>
      <p:cxnSp>
        <p:nvCxnSpPr>
          <p:cNvPr id="32" name="Straight Arrow Connector 31"/>
          <p:cNvCxnSpPr/>
          <p:nvPr/>
        </p:nvCxnSpPr>
        <p:spPr>
          <a:xfrm flipH="1">
            <a:off x="1538557" y="4352637"/>
            <a:ext cx="770534" cy="138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564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9" name="Straight Arrow Connector 278"/>
          <p:cNvCxnSpPr/>
          <p:nvPr/>
        </p:nvCxnSpPr>
        <p:spPr>
          <a:xfrm flipV="1">
            <a:off x="3302176" y="2272033"/>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3794818" y="2272033"/>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4287460" y="2272033"/>
            <a:ext cx="124933"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flipV="1">
            <a:off x="4412393" y="2272033"/>
            <a:ext cx="340242"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flipV="1">
            <a:off x="4412393" y="2272033"/>
            <a:ext cx="1265718"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3175" y="32193"/>
            <a:ext cx="8836885" cy="1143000"/>
          </a:xfrm>
        </p:spPr>
        <p:txBody>
          <a:bodyPr>
            <a:normAutofit fontScale="90000"/>
          </a:bodyPr>
          <a:lstStyle/>
          <a:p>
            <a:r>
              <a:rPr lang="en-US" dirty="0" smtClean="0"/>
              <a:t>How can we compute importance scores?</a:t>
            </a:r>
            <a:endParaRPr lang="en-US" dirty="0"/>
          </a:p>
        </p:txBody>
      </p:sp>
      <p:sp>
        <p:nvSpPr>
          <p:cNvPr id="115" name="TextBox 114"/>
          <p:cNvSpPr txBox="1"/>
          <p:nvPr/>
        </p:nvSpPr>
        <p:spPr>
          <a:xfrm>
            <a:off x="4826429" y="1854266"/>
            <a:ext cx="2344053" cy="707886"/>
          </a:xfrm>
          <a:prstGeom prst="rect">
            <a:avLst/>
          </a:prstGeom>
          <a:noFill/>
        </p:spPr>
        <p:txBody>
          <a:bodyPr wrap="square" rtlCol="0">
            <a:spAutoFit/>
          </a:bodyPr>
          <a:lstStyle/>
          <a:p>
            <a:r>
              <a:rPr lang="en-US" sz="2000" dirty="0" smtClean="0"/>
              <a:t>Output label: </a:t>
            </a:r>
            <a:r>
              <a:rPr lang="en-US" sz="2000" b="1" dirty="0" smtClean="0"/>
              <a:t>Trump? Or Sanders?</a:t>
            </a:r>
            <a:endParaRPr lang="en-US" sz="2000" b="1" dirty="0"/>
          </a:p>
        </p:txBody>
      </p:sp>
      <p:sp>
        <p:nvSpPr>
          <p:cNvPr id="116" name="Oval 115"/>
          <p:cNvSpPr/>
          <p:nvPr/>
        </p:nvSpPr>
        <p:spPr>
          <a:xfrm>
            <a:off x="3128336" y="3542166"/>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620978" y="3542166"/>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578795" y="3542166"/>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4113620" y="3542166"/>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504271" y="3542166"/>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4919037" y="3414572"/>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22" name="Oval 121"/>
          <p:cNvSpPr/>
          <p:nvPr/>
        </p:nvSpPr>
        <p:spPr>
          <a:xfrm>
            <a:off x="3143605" y="2711612"/>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636247" y="2711612"/>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594064" y="2711612"/>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28889" y="2711612"/>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519540" y="2711612"/>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4934306" y="2584018"/>
            <a:ext cx="585234" cy="523220"/>
          </a:xfrm>
          <a:prstGeom prst="rect">
            <a:avLst/>
          </a:prstGeom>
          <a:noFill/>
        </p:spPr>
        <p:txBody>
          <a:bodyPr wrap="square" rtlCol="0">
            <a:spAutoFit/>
          </a:bodyPr>
          <a:lstStyle/>
          <a:p>
            <a:pPr algn="ctr"/>
            <a:r>
              <a:rPr lang="en-US" sz="2800" b="1" dirty="0" smtClean="0"/>
              <a:t>…</a:t>
            </a:r>
            <a:endParaRPr lang="en-US" b="1" dirty="0"/>
          </a:p>
        </p:txBody>
      </p:sp>
      <p:sp>
        <p:nvSpPr>
          <p:cNvPr id="128" name="Oval 127"/>
          <p:cNvSpPr/>
          <p:nvPr/>
        </p:nvSpPr>
        <p:spPr>
          <a:xfrm>
            <a:off x="4253822" y="1943335"/>
            <a:ext cx="340242" cy="34024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3110615" y="4396308"/>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3603257" y="4396308"/>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4561074" y="4396308"/>
            <a:ext cx="340242" cy="34024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4095899" y="4396308"/>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5486550" y="4396308"/>
            <a:ext cx="340242" cy="340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4901316" y="4268714"/>
            <a:ext cx="585234" cy="523220"/>
          </a:xfrm>
          <a:prstGeom prst="rect">
            <a:avLst/>
          </a:prstGeom>
          <a:noFill/>
        </p:spPr>
        <p:txBody>
          <a:bodyPr wrap="square" rtlCol="0">
            <a:spAutoFit/>
          </a:bodyPr>
          <a:lstStyle/>
          <a:p>
            <a:pPr algn="ctr"/>
            <a:r>
              <a:rPr lang="en-US" sz="2800" b="1" dirty="0" smtClean="0"/>
              <a:t>…</a:t>
            </a:r>
            <a:endParaRPr lang="en-US" b="1" dirty="0"/>
          </a:p>
        </p:txBody>
      </p:sp>
      <p:sp>
        <p:nvSpPr>
          <p:cNvPr id="215" name="Oval 214"/>
          <p:cNvSpPr/>
          <p:nvPr/>
        </p:nvSpPr>
        <p:spPr>
          <a:xfrm>
            <a:off x="3104871" y="5217340"/>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597513" y="5217340"/>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555330" y="5217340"/>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4090155" y="5217340"/>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5480806" y="5217340"/>
            <a:ext cx="340242" cy="3402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4895572" y="5089746"/>
            <a:ext cx="585234" cy="523220"/>
          </a:xfrm>
          <a:prstGeom prst="rect">
            <a:avLst/>
          </a:prstGeom>
          <a:noFill/>
        </p:spPr>
        <p:txBody>
          <a:bodyPr wrap="square" rtlCol="0">
            <a:spAutoFit/>
          </a:bodyPr>
          <a:lstStyle/>
          <a:p>
            <a:pPr algn="ctr"/>
            <a:r>
              <a:rPr lang="en-US" sz="2800" b="1" dirty="0" smtClean="0"/>
              <a:t>…</a:t>
            </a:r>
            <a:endParaRPr lang="en-US" b="1" dirty="0"/>
          </a:p>
        </p:txBody>
      </p:sp>
      <p:sp>
        <p:nvSpPr>
          <p:cNvPr id="221" name="TextBox 220"/>
          <p:cNvSpPr txBox="1"/>
          <p:nvPr/>
        </p:nvSpPr>
        <p:spPr>
          <a:xfrm>
            <a:off x="3180155" y="5724424"/>
            <a:ext cx="2548504" cy="400110"/>
          </a:xfrm>
          <a:prstGeom prst="rect">
            <a:avLst/>
          </a:prstGeom>
          <a:noFill/>
        </p:spPr>
        <p:txBody>
          <a:bodyPr wrap="square" rtlCol="0">
            <a:spAutoFit/>
          </a:bodyPr>
          <a:lstStyle/>
          <a:p>
            <a:r>
              <a:rPr lang="en-US" dirty="0" smtClean="0"/>
              <a:t>Input: image </a:t>
            </a:r>
            <a:r>
              <a:rPr lang="en-US" sz="2000" dirty="0" smtClean="0"/>
              <a:t>pixel</a:t>
            </a:r>
            <a:r>
              <a:rPr lang="en-US" dirty="0" smtClean="0"/>
              <a:t> values</a:t>
            </a:r>
            <a:endParaRPr lang="en-US" dirty="0"/>
          </a:p>
        </p:txBody>
      </p:sp>
      <p:pic>
        <p:nvPicPr>
          <p:cNvPr id="222" name="Picture 221"/>
          <p:cNvPicPr>
            <a:picLocks noChangeAspect="1"/>
          </p:cNvPicPr>
          <p:nvPr/>
        </p:nvPicPr>
        <p:blipFill>
          <a:blip r:embed="rId2"/>
          <a:stretch>
            <a:fillRect/>
          </a:stretch>
        </p:blipFill>
        <p:spPr>
          <a:xfrm>
            <a:off x="5936654" y="5317468"/>
            <a:ext cx="994611" cy="984631"/>
          </a:xfrm>
          <a:prstGeom prst="rect">
            <a:avLst/>
          </a:prstGeom>
        </p:spPr>
      </p:pic>
      <p:pic>
        <p:nvPicPr>
          <p:cNvPr id="223" name="Picture 222"/>
          <p:cNvPicPr>
            <a:picLocks noChangeAspect="1"/>
          </p:cNvPicPr>
          <p:nvPr/>
        </p:nvPicPr>
        <p:blipFill>
          <a:blip r:embed="rId3"/>
          <a:stretch>
            <a:fillRect/>
          </a:stretch>
        </p:blipFill>
        <p:spPr>
          <a:xfrm>
            <a:off x="2192299" y="5276927"/>
            <a:ext cx="796966" cy="1025172"/>
          </a:xfrm>
          <a:prstGeom prst="rect">
            <a:avLst/>
          </a:prstGeom>
        </p:spPr>
      </p:pic>
      <p:grpSp>
        <p:nvGrpSpPr>
          <p:cNvPr id="483" name="Group 482"/>
          <p:cNvGrpSpPr/>
          <p:nvPr/>
        </p:nvGrpSpPr>
        <p:grpSpPr>
          <a:xfrm>
            <a:off x="3290636" y="2283577"/>
            <a:ext cx="2375935" cy="428035"/>
            <a:chOff x="1674255" y="2225849"/>
            <a:chExt cx="2375935" cy="428035"/>
          </a:xfrm>
        </p:grpSpPr>
        <p:cxnSp>
          <p:nvCxnSpPr>
            <p:cNvPr id="129" name="Straight Arrow Connector 128"/>
            <p:cNvCxnSpPr>
              <a:stCxn id="122" idx="0"/>
              <a:endCxn id="128" idx="4"/>
            </p:cNvCxnSpPr>
            <p:nvPr/>
          </p:nvCxnSpPr>
          <p:spPr>
            <a:xfrm flipV="1">
              <a:off x="1674255" y="2225849"/>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0"/>
              <a:endCxn id="128" idx="4"/>
            </p:cNvCxnSpPr>
            <p:nvPr/>
          </p:nvCxnSpPr>
          <p:spPr>
            <a:xfrm flipV="1">
              <a:off x="2166897" y="2225849"/>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0"/>
              <a:endCxn id="128" idx="4"/>
            </p:cNvCxnSpPr>
            <p:nvPr/>
          </p:nvCxnSpPr>
          <p:spPr>
            <a:xfrm flipV="1">
              <a:off x="2659539" y="2225849"/>
              <a:ext cx="124933"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4" idx="0"/>
              <a:endCxn id="128" idx="4"/>
            </p:cNvCxnSpPr>
            <p:nvPr/>
          </p:nvCxnSpPr>
          <p:spPr>
            <a:xfrm flipH="1" flipV="1">
              <a:off x="2784472" y="2225849"/>
              <a:ext cx="340242"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26" idx="0"/>
              <a:endCxn id="128" idx="4"/>
            </p:cNvCxnSpPr>
            <p:nvPr/>
          </p:nvCxnSpPr>
          <p:spPr>
            <a:xfrm flipH="1" flipV="1">
              <a:off x="2784472" y="2225849"/>
              <a:ext cx="1265718"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28" idx="4"/>
              <a:endCxn id="122" idx="0"/>
            </p:cNvCxnSpPr>
            <p:nvPr/>
          </p:nvCxnSpPr>
          <p:spPr>
            <a:xfrm flipH="1">
              <a:off x="1674255" y="2225849"/>
              <a:ext cx="1110217" cy="4280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128" idx="4"/>
              <a:endCxn id="123" idx="0"/>
            </p:cNvCxnSpPr>
            <p:nvPr/>
          </p:nvCxnSpPr>
          <p:spPr>
            <a:xfrm flipH="1">
              <a:off x="2166897" y="2225849"/>
              <a:ext cx="617575" cy="4280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4" name="Straight Arrow Connector 233"/>
            <p:cNvCxnSpPr>
              <a:stCxn id="128" idx="4"/>
              <a:endCxn id="125" idx="0"/>
            </p:cNvCxnSpPr>
            <p:nvPr/>
          </p:nvCxnSpPr>
          <p:spPr>
            <a:xfrm flipH="1">
              <a:off x="2659539" y="2225849"/>
              <a:ext cx="124933" cy="4280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a:stCxn id="128" idx="4"/>
              <a:endCxn id="124" idx="0"/>
            </p:cNvCxnSpPr>
            <p:nvPr/>
          </p:nvCxnSpPr>
          <p:spPr>
            <a:xfrm>
              <a:off x="2784472" y="2225849"/>
              <a:ext cx="340242" cy="4280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128" idx="4"/>
              <a:endCxn id="126" idx="0"/>
            </p:cNvCxnSpPr>
            <p:nvPr/>
          </p:nvCxnSpPr>
          <p:spPr>
            <a:xfrm>
              <a:off x="2784472" y="2225849"/>
              <a:ext cx="1265718" cy="4280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58" name="Straight Arrow Connector 457"/>
          <p:cNvCxnSpPr/>
          <p:nvPr/>
        </p:nvCxnSpPr>
        <p:spPr>
          <a:xfrm flipV="1">
            <a:off x="3298452" y="3028765"/>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p:cNvCxnSpPr/>
          <p:nvPr/>
        </p:nvCxnSpPr>
        <p:spPr>
          <a:xfrm flipV="1">
            <a:off x="3298452" y="3028765"/>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p:cNvCxnSpPr/>
          <p:nvPr/>
        </p:nvCxnSpPr>
        <p:spPr>
          <a:xfrm flipV="1">
            <a:off x="3298452" y="3028765"/>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flipV="1">
            <a:off x="3298452" y="3028765"/>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2" name="Straight Arrow Connector 461"/>
          <p:cNvCxnSpPr/>
          <p:nvPr/>
        </p:nvCxnSpPr>
        <p:spPr>
          <a:xfrm flipV="1">
            <a:off x="3298452" y="3028765"/>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flipV="1">
            <a:off x="5674387" y="3028765"/>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p:nvPr/>
        </p:nvCxnSpPr>
        <p:spPr>
          <a:xfrm flipH="1" flipV="1">
            <a:off x="4764180" y="3028765"/>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p:cNvCxnSpPr/>
          <p:nvPr/>
        </p:nvCxnSpPr>
        <p:spPr>
          <a:xfrm flipH="1" flipV="1">
            <a:off x="4299005" y="3028765"/>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flipH="1" flipV="1">
            <a:off x="3806363" y="3028765"/>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p:cNvCxnSpPr/>
          <p:nvPr/>
        </p:nvCxnSpPr>
        <p:spPr>
          <a:xfrm flipH="1" flipV="1">
            <a:off x="3313721" y="3028765"/>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flipV="1">
            <a:off x="4748911" y="3028765"/>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p:cNvCxnSpPr/>
          <p:nvPr/>
        </p:nvCxnSpPr>
        <p:spPr>
          <a:xfrm flipV="1">
            <a:off x="4748911" y="3028765"/>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flipH="1" flipV="1">
            <a:off x="4299005" y="3028765"/>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p:cNvCxnSpPr/>
          <p:nvPr/>
        </p:nvCxnSpPr>
        <p:spPr>
          <a:xfrm flipH="1" flipV="1">
            <a:off x="3806363" y="3028765"/>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H="1" flipV="1">
            <a:off x="3313721" y="3028765"/>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H="1" flipV="1">
            <a:off x="3313721" y="3028765"/>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H="1" flipV="1">
            <a:off x="3806363" y="3028765"/>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V="1">
            <a:off x="4283736" y="3028765"/>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V="1">
            <a:off x="4283736" y="3028765"/>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V="1">
            <a:off x="4283736" y="3028765"/>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V="1">
            <a:off x="3791094" y="3028765"/>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flipV="1">
            <a:off x="3791094" y="3028765"/>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flipH="1" flipV="1">
            <a:off x="3313721" y="3028765"/>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flipV="1">
            <a:off x="3791094" y="3028765"/>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flipV="1">
            <a:off x="3791094" y="3028765"/>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p:cNvCxnSpPr/>
          <p:nvPr/>
        </p:nvCxnSpPr>
        <p:spPr>
          <a:xfrm flipV="1">
            <a:off x="3266125" y="39085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3266125" y="39085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3266125" y="39085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p:cNvCxnSpPr/>
          <p:nvPr/>
        </p:nvCxnSpPr>
        <p:spPr>
          <a:xfrm flipV="1">
            <a:off x="3266125" y="39085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p:nvPr/>
        </p:nvCxnSpPr>
        <p:spPr>
          <a:xfrm flipV="1">
            <a:off x="3266125" y="39085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p:nvPr/>
        </p:nvCxnSpPr>
        <p:spPr>
          <a:xfrm flipV="1">
            <a:off x="5642060" y="39085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p:nvPr/>
        </p:nvCxnSpPr>
        <p:spPr>
          <a:xfrm flipH="1" flipV="1">
            <a:off x="4731853" y="39085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p:nvPr/>
        </p:nvCxnSpPr>
        <p:spPr>
          <a:xfrm flipH="1" flipV="1">
            <a:off x="4266678" y="39085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H="1" flipV="1">
            <a:off x="3774036" y="39085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H="1" flipV="1">
            <a:off x="3281394" y="39085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p:cNvCxnSpPr/>
          <p:nvPr/>
        </p:nvCxnSpPr>
        <p:spPr>
          <a:xfrm flipV="1">
            <a:off x="4716584" y="39085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flipV="1">
            <a:off x="4716584" y="39085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p:cNvCxnSpPr/>
          <p:nvPr/>
        </p:nvCxnSpPr>
        <p:spPr>
          <a:xfrm flipH="1" flipV="1">
            <a:off x="4266678" y="39085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p:nvPr/>
        </p:nvCxnSpPr>
        <p:spPr>
          <a:xfrm flipH="1" flipV="1">
            <a:off x="3774036" y="39085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p:cNvCxnSpPr/>
          <p:nvPr/>
        </p:nvCxnSpPr>
        <p:spPr>
          <a:xfrm flipH="1" flipV="1">
            <a:off x="3281394" y="39085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H="1" flipV="1">
            <a:off x="3281394" y="39085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H="1" flipV="1">
            <a:off x="3774036" y="39085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p:cNvCxnSpPr/>
          <p:nvPr/>
        </p:nvCxnSpPr>
        <p:spPr>
          <a:xfrm flipV="1">
            <a:off x="4251409" y="39085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p:cNvCxnSpPr/>
          <p:nvPr/>
        </p:nvCxnSpPr>
        <p:spPr>
          <a:xfrm flipV="1">
            <a:off x="4251409" y="39085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4251409" y="39085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3758767" y="39085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p:cNvCxnSpPr/>
          <p:nvPr/>
        </p:nvCxnSpPr>
        <p:spPr>
          <a:xfrm flipV="1">
            <a:off x="3758767" y="39085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flipH="1" flipV="1">
            <a:off x="3281394" y="39085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3758767" y="39085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3758767" y="39085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flipV="1">
            <a:off x="3245343" y="47305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p:nvPr/>
        </p:nvCxnSpPr>
        <p:spPr>
          <a:xfrm flipV="1">
            <a:off x="3245343" y="4730562"/>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3245343" y="4730562"/>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3245343" y="4730562"/>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3" name="Straight Arrow Connector 512"/>
          <p:cNvCxnSpPr/>
          <p:nvPr/>
        </p:nvCxnSpPr>
        <p:spPr>
          <a:xfrm flipV="1">
            <a:off x="3245343" y="4730562"/>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p:nvPr/>
        </p:nvCxnSpPr>
        <p:spPr>
          <a:xfrm flipV="1">
            <a:off x="5621278" y="47305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H="1" flipV="1">
            <a:off x="4711071" y="4730562"/>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flipV="1">
            <a:off x="4245896" y="4730562"/>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p:cNvCxnSpPr/>
          <p:nvPr/>
        </p:nvCxnSpPr>
        <p:spPr>
          <a:xfrm flipH="1" flipV="1">
            <a:off x="3753254" y="4730562"/>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p:nvPr/>
        </p:nvCxnSpPr>
        <p:spPr>
          <a:xfrm flipH="1" flipV="1">
            <a:off x="3260612" y="4730562"/>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4695802" y="47305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4695802" y="4730562"/>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p:nvPr/>
        </p:nvCxnSpPr>
        <p:spPr>
          <a:xfrm flipH="1" flipV="1">
            <a:off x="4245896" y="4730562"/>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p:nvPr/>
        </p:nvCxnSpPr>
        <p:spPr>
          <a:xfrm flipH="1" flipV="1">
            <a:off x="3753254" y="4730562"/>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p:cNvCxnSpPr/>
          <p:nvPr/>
        </p:nvCxnSpPr>
        <p:spPr>
          <a:xfrm flipH="1" flipV="1">
            <a:off x="3260612" y="4730562"/>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p:cNvCxnSpPr/>
          <p:nvPr/>
        </p:nvCxnSpPr>
        <p:spPr>
          <a:xfrm flipH="1" flipV="1">
            <a:off x="3260612" y="4730562"/>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p:cNvCxnSpPr/>
          <p:nvPr/>
        </p:nvCxnSpPr>
        <p:spPr>
          <a:xfrm flipH="1" flipV="1">
            <a:off x="3753254" y="4730562"/>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p:cNvCxnSpPr/>
          <p:nvPr/>
        </p:nvCxnSpPr>
        <p:spPr>
          <a:xfrm flipV="1">
            <a:off x="4230627" y="47305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7" name="Straight Arrow Connector 526"/>
          <p:cNvCxnSpPr/>
          <p:nvPr/>
        </p:nvCxnSpPr>
        <p:spPr>
          <a:xfrm flipV="1">
            <a:off x="4230627" y="4730562"/>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p:cNvCxnSpPr/>
          <p:nvPr/>
        </p:nvCxnSpPr>
        <p:spPr>
          <a:xfrm flipV="1">
            <a:off x="4230627" y="4730562"/>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p:cNvCxnSpPr/>
          <p:nvPr/>
        </p:nvCxnSpPr>
        <p:spPr>
          <a:xfrm flipV="1">
            <a:off x="3737985" y="47305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flipV="1">
            <a:off x="3737985" y="4730562"/>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p:nvPr/>
        </p:nvCxnSpPr>
        <p:spPr>
          <a:xfrm flipH="1" flipV="1">
            <a:off x="3260612" y="4730562"/>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p:cNvCxnSpPr/>
          <p:nvPr/>
        </p:nvCxnSpPr>
        <p:spPr>
          <a:xfrm flipV="1">
            <a:off x="3737985" y="4730562"/>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p:nvPr/>
        </p:nvCxnSpPr>
        <p:spPr>
          <a:xfrm flipV="1">
            <a:off x="3737985" y="4730562"/>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0" name="Group 639"/>
          <p:cNvGrpSpPr/>
          <p:nvPr/>
        </p:nvGrpSpPr>
        <p:grpSpPr>
          <a:xfrm>
            <a:off x="3310002" y="2994128"/>
            <a:ext cx="2391204" cy="524948"/>
            <a:chOff x="1635896" y="2982580"/>
            <a:chExt cx="2391204" cy="524948"/>
          </a:xfrm>
        </p:grpSpPr>
        <p:grpSp>
          <p:nvGrpSpPr>
            <p:cNvPr id="432" name="Group 431"/>
            <p:cNvGrpSpPr/>
            <p:nvPr/>
          </p:nvGrpSpPr>
          <p:grpSpPr>
            <a:xfrm>
              <a:off x="1635896" y="2982580"/>
              <a:ext cx="2391204" cy="524948"/>
              <a:chOff x="1635895" y="2994126"/>
              <a:chExt cx="2391204" cy="524948"/>
            </a:xfrm>
          </p:grpSpPr>
          <p:cxnSp>
            <p:nvCxnSpPr>
              <p:cNvPr id="134" name="Straight Arrow Connector 133"/>
              <p:cNvCxnSpPr>
                <a:stCxn id="116" idx="0"/>
                <a:endCxn id="122" idx="4"/>
              </p:cNvCxnSpPr>
              <p:nvPr/>
            </p:nvCxnSpPr>
            <p:spPr>
              <a:xfrm flipV="1">
                <a:off x="1635895" y="30287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6" idx="0"/>
                <a:endCxn id="123" idx="4"/>
              </p:cNvCxnSpPr>
              <p:nvPr/>
            </p:nvCxnSpPr>
            <p:spPr>
              <a:xfrm flipV="1">
                <a:off x="1635895" y="3028762"/>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6" idx="0"/>
                <a:endCxn id="125" idx="4"/>
              </p:cNvCxnSpPr>
              <p:nvPr/>
            </p:nvCxnSpPr>
            <p:spPr>
              <a:xfrm flipV="1">
                <a:off x="1635895" y="3028762"/>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6" idx="0"/>
                <a:endCxn id="124" idx="4"/>
              </p:cNvCxnSpPr>
              <p:nvPr/>
            </p:nvCxnSpPr>
            <p:spPr>
              <a:xfrm flipV="1">
                <a:off x="1635895" y="3028762"/>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6" idx="0"/>
                <a:endCxn id="126" idx="4"/>
              </p:cNvCxnSpPr>
              <p:nvPr/>
            </p:nvCxnSpPr>
            <p:spPr>
              <a:xfrm flipV="1">
                <a:off x="1635895" y="3028762"/>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0" idx="0"/>
                <a:endCxn id="126" idx="4"/>
              </p:cNvCxnSpPr>
              <p:nvPr/>
            </p:nvCxnSpPr>
            <p:spPr>
              <a:xfrm flipV="1">
                <a:off x="4011830" y="30287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0" idx="0"/>
                <a:endCxn id="124" idx="4"/>
              </p:cNvCxnSpPr>
              <p:nvPr/>
            </p:nvCxnSpPr>
            <p:spPr>
              <a:xfrm flipH="1" flipV="1">
                <a:off x="3101623" y="3028762"/>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0" idx="0"/>
                <a:endCxn id="125" idx="4"/>
              </p:cNvCxnSpPr>
              <p:nvPr/>
            </p:nvCxnSpPr>
            <p:spPr>
              <a:xfrm flipH="1" flipV="1">
                <a:off x="2636448" y="3028762"/>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0" idx="0"/>
                <a:endCxn id="123" idx="4"/>
              </p:cNvCxnSpPr>
              <p:nvPr/>
            </p:nvCxnSpPr>
            <p:spPr>
              <a:xfrm flipH="1" flipV="1">
                <a:off x="2143806" y="3028762"/>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0"/>
                <a:endCxn id="122" idx="4"/>
              </p:cNvCxnSpPr>
              <p:nvPr/>
            </p:nvCxnSpPr>
            <p:spPr>
              <a:xfrm flipH="1" flipV="1">
                <a:off x="1651164" y="3028762"/>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8" idx="0"/>
                <a:endCxn id="124" idx="4"/>
              </p:cNvCxnSpPr>
              <p:nvPr/>
            </p:nvCxnSpPr>
            <p:spPr>
              <a:xfrm flipV="1">
                <a:off x="3086354" y="30287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18" idx="0"/>
                <a:endCxn id="126" idx="4"/>
              </p:cNvCxnSpPr>
              <p:nvPr/>
            </p:nvCxnSpPr>
            <p:spPr>
              <a:xfrm flipV="1">
                <a:off x="3086354" y="3028762"/>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18" idx="0"/>
                <a:endCxn id="125" idx="4"/>
              </p:cNvCxnSpPr>
              <p:nvPr/>
            </p:nvCxnSpPr>
            <p:spPr>
              <a:xfrm flipH="1" flipV="1">
                <a:off x="2636448" y="3028762"/>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8" idx="0"/>
                <a:endCxn id="123" idx="4"/>
              </p:cNvCxnSpPr>
              <p:nvPr/>
            </p:nvCxnSpPr>
            <p:spPr>
              <a:xfrm flipH="1" flipV="1">
                <a:off x="2143806" y="3028762"/>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18" idx="0"/>
                <a:endCxn id="122" idx="4"/>
              </p:cNvCxnSpPr>
              <p:nvPr/>
            </p:nvCxnSpPr>
            <p:spPr>
              <a:xfrm flipH="1" flipV="1">
                <a:off x="1651164" y="3028762"/>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19" idx="0"/>
                <a:endCxn id="122" idx="4"/>
              </p:cNvCxnSpPr>
              <p:nvPr/>
            </p:nvCxnSpPr>
            <p:spPr>
              <a:xfrm flipH="1" flipV="1">
                <a:off x="1651164" y="3028762"/>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19" idx="0"/>
                <a:endCxn id="123" idx="4"/>
              </p:cNvCxnSpPr>
              <p:nvPr/>
            </p:nvCxnSpPr>
            <p:spPr>
              <a:xfrm flipH="1" flipV="1">
                <a:off x="2143806" y="3028762"/>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19" idx="0"/>
                <a:endCxn id="125" idx="4"/>
              </p:cNvCxnSpPr>
              <p:nvPr/>
            </p:nvCxnSpPr>
            <p:spPr>
              <a:xfrm flipV="1">
                <a:off x="2621179" y="30287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19" idx="0"/>
                <a:endCxn id="124" idx="4"/>
              </p:cNvCxnSpPr>
              <p:nvPr/>
            </p:nvCxnSpPr>
            <p:spPr>
              <a:xfrm flipV="1">
                <a:off x="2621179" y="3028762"/>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19" idx="0"/>
                <a:endCxn id="126" idx="4"/>
              </p:cNvCxnSpPr>
              <p:nvPr/>
            </p:nvCxnSpPr>
            <p:spPr>
              <a:xfrm flipV="1">
                <a:off x="2621179" y="3028762"/>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17" idx="0"/>
                <a:endCxn id="123" idx="4"/>
              </p:cNvCxnSpPr>
              <p:nvPr/>
            </p:nvCxnSpPr>
            <p:spPr>
              <a:xfrm flipV="1">
                <a:off x="2128537" y="3028762"/>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17" idx="0"/>
                <a:endCxn id="125" idx="4"/>
              </p:cNvCxnSpPr>
              <p:nvPr/>
            </p:nvCxnSpPr>
            <p:spPr>
              <a:xfrm flipV="1">
                <a:off x="2128537" y="3028762"/>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17" idx="0"/>
                <a:endCxn id="122" idx="4"/>
              </p:cNvCxnSpPr>
              <p:nvPr/>
            </p:nvCxnSpPr>
            <p:spPr>
              <a:xfrm flipH="1" flipV="1">
                <a:off x="1651164" y="3028762"/>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17" idx="0"/>
                <a:endCxn id="124" idx="4"/>
              </p:cNvCxnSpPr>
              <p:nvPr/>
            </p:nvCxnSpPr>
            <p:spPr>
              <a:xfrm flipV="1">
                <a:off x="2128537" y="3028762"/>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17" idx="0"/>
                <a:endCxn id="126" idx="4"/>
              </p:cNvCxnSpPr>
              <p:nvPr/>
            </p:nvCxnSpPr>
            <p:spPr>
              <a:xfrm flipV="1">
                <a:off x="2128537" y="3028762"/>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1651164"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a:stCxn id="122" idx="4"/>
                <a:endCxn id="117" idx="0"/>
              </p:cNvCxnSpPr>
              <p:nvPr/>
            </p:nvCxnSpPr>
            <p:spPr>
              <a:xfrm>
                <a:off x="1651164" y="3028762"/>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a:stCxn id="122" idx="4"/>
                <a:endCxn id="119" idx="0"/>
              </p:cNvCxnSpPr>
              <p:nvPr/>
            </p:nvCxnSpPr>
            <p:spPr>
              <a:xfrm>
                <a:off x="1651164" y="3028762"/>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a:stCxn id="122" idx="4"/>
                <a:endCxn id="118" idx="0"/>
              </p:cNvCxnSpPr>
              <p:nvPr/>
            </p:nvCxnSpPr>
            <p:spPr>
              <a:xfrm>
                <a:off x="1651164" y="3028762"/>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122" idx="4"/>
                <a:endCxn id="120" idx="0"/>
              </p:cNvCxnSpPr>
              <p:nvPr/>
            </p:nvCxnSpPr>
            <p:spPr>
              <a:xfrm>
                <a:off x="1651164" y="3028762"/>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123" idx="4"/>
                <a:endCxn id="116" idx="0"/>
              </p:cNvCxnSpPr>
              <p:nvPr/>
            </p:nvCxnSpPr>
            <p:spPr>
              <a:xfrm flipH="1">
                <a:off x="1635895" y="3028762"/>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123" idx="4"/>
                <a:endCxn id="117" idx="0"/>
              </p:cNvCxnSpPr>
              <p:nvPr/>
            </p:nvCxnSpPr>
            <p:spPr>
              <a:xfrm flipH="1">
                <a:off x="2128537" y="3028762"/>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123" idx="4"/>
                <a:endCxn id="119" idx="0"/>
              </p:cNvCxnSpPr>
              <p:nvPr/>
            </p:nvCxnSpPr>
            <p:spPr>
              <a:xfrm>
                <a:off x="2143806" y="3028762"/>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a:stCxn id="123" idx="4"/>
                <a:endCxn id="120" idx="0"/>
              </p:cNvCxnSpPr>
              <p:nvPr/>
            </p:nvCxnSpPr>
            <p:spPr>
              <a:xfrm>
                <a:off x="2143806" y="3028762"/>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a:stCxn id="125" idx="4"/>
                <a:endCxn id="116" idx="0"/>
              </p:cNvCxnSpPr>
              <p:nvPr/>
            </p:nvCxnSpPr>
            <p:spPr>
              <a:xfrm flipH="1">
                <a:off x="1635895" y="3028762"/>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a:stCxn id="125" idx="4"/>
                <a:endCxn id="117" idx="0"/>
              </p:cNvCxnSpPr>
              <p:nvPr/>
            </p:nvCxnSpPr>
            <p:spPr>
              <a:xfrm flipH="1">
                <a:off x="2128537" y="3028762"/>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a:stCxn id="125" idx="4"/>
                <a:endCxn id="119" idx="0"/>
              </p:cNvCxnSpPr>
              <p:nvPr/>
            </p:nvCxnSpPr>
            <p:spPr>
              <a:xfrm flipH="1">
                <a:off x="2621179" y="3028762"/>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125" idx="4"/>
                <a:endCxn id="118" idx="0"/>
              </p:cNvCxnSpPr>
              <p:nvPr/>
            </p:nvCxnSpPr>
            <p:spPr>
              <a:xfrm>
                <a:off x="2636448" y="3028762"/>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9" name="Straight Arrow Connector 288"/>
              <p:cNvCxnSpPr>
                <a:stCxn id="125" idx="4"/>
                <a:endCxn id="120" idx="0"/>
              </p:cNvCxnSpPr>
              <p:nvPr/>
            </p:nvCxnSpPr>
            <p:spPr>
              <a:xfrm>
                <a:off x="2636448" y="3028762"/>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a:stCxn id="124" idx="4"/>
                <a:endCxn id="116" idx="0"/>
              </p:cNvCxnSpPr>
              <p:nvPr/>
            </p:nvCxnSpPr>
            <p:spPr>
              <a:xfrm flipH="1">
                <a:off x="1635895" y="3028762"/>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a:stCxn id="124" idx="4"/>
                <a:endCxn id="117" idx="0"/>
              </p:cNvCxnSpPr>
              <p:nvPr/>
            </p:nvCxnSpPr>
            <p:spPr>
              <a:xfrm flipH="1">
                <a:off x="2128537" y="3028762"/>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8" name="Straight Arrow Connector 297"/>
              <p:cNvCxnSpPr>
                <a:stCxn id="124" idx="4"/>
                <a:endCxn id="119" idx="0"/>
              </p:cNvCxnSpPr>
              <p:nvPr/>
            </p:nvCxnSpPr>
            <p:spPr>
              <a:xfrm flipH="1">
                <a:off x="2621179" y="3028762"/>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1" name="Straight Arrow Connector 300"/>
              <p:cNvCxnSpPr>
                <a:stCxn id="124" idx="4"/>
                <a:endCxn id="119" idx="0"/>
              </p:cNvCxnSpPr>
              <p:nvPr/>
            </p:nvCxnSpPr>
            <p:spPr>
              <a:xfrm flipH="1">
                <a:off x="2621179" y="3028762"/>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24" idx="4"/>
                <a:endCxn id="118" idx="0"/>
              </p:cNvCxnSpPr>
              <p:nvPr/>
            </p:nvCxnSpPr>
            <p:spPr>
              <a:xfrm flipH="1">
                <a:off x="3086354" y="3028762"/>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8" name="Straight Arrow Connector 307"/>
              <p:cNvCxnSpPr>
                <a:stCxn id="124" idx="4"/>
                <a:endCxn id="120" idx="0"/>
              </p:cNvCxnSpPr>
              <p:nvPr/>
            </p:nvCxnSpPr>
            <p:spPr>
              <a:xfrm>
                <a:off x="3101623" y="3028762"/>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1" name="Straight Arrow Connector 310"/>
              <p:cNvCxnSpPr>
                <a:stCxn id="126" idx="4"/>
                <a:endCxn id="116" idx="0"/>
              </p:cNvCxnSpPr>
              <p:nvPr/>
            </p:nvCxnSpPr>
            <p:spPr>
              <a:xfrm flipH="1">
                <a:off x="1635895" y="3028762"/>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a:stCxn id="126" idx="4"/>
                <a:endCxn id="117" idx="0"/>
              </p:cNvCxnSpPr>
              <p:nvPr/>
            </p:nvCxnSpPr>
            <p:spPr>
              <a:xfrm flipH="1">
                <a:off x="2128537" y="3028762"/>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126" idx="4"/>
                <a:endCxn id="119" idx="0"/>
              </p:cNvCxnSpPr>
              <p:nvPr/>
            </p:nvCxnSpPr>
            <p:spPr>
              <a:xfrm flipH="1">
                <a:off x="2621179" y="3028762"/>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stCxn id="126" idx="4"/>
                <a:endCxn id="118" idx="0"/>
              </p:cNvCxnSpPr>
              <p:nvPr/>
            </p:nvCxnSpPr>
            <p:spPr>
              <a:xfrm flipH="1">
                <a:off x="3086354" y="3028762"/>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a:stCxn id="126" idx="4"/>
                <a:endCxn id="120" idx="0"/>
              </p:cNvCxnSpPr>
              <p:nvPr/>
            </p:nvCxnSpPr>
            <p:spPr>
              <a:xfrm flipH="1">
                <a:off x="4011830" y="3028762"/>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37" name="Straight Arrow Connector 636"/>
            <p:cNvCxnSpPr>
              <a:stCxn id="123" idx="4"/>
              <a:endCxn id="118" idx="0"/>
            </p:cNvCxnSpPr>
            <p:nvPr/>
          </p:nvCxnSpPr>
          <p:spPr>
            <a:xfrm>
              <a:off x="2143807" y="301721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41" name="Group 640"/>
          <p:cNvGrpSpPr/>
          <p:nvPr/>
        </p:nvGrpSpPr>
        <p:grpSpPr>
          <a:xfrm>
            <a:off x="3269854" y="3908525"/>
            <a:ext cx="2399026" cy="501858"/>
            <a:chOff x="1639620" y="2982580"/>
            <a:chExt cx="2399026" cy="501858"/>
          </a:xfrm>
        </p:grpSpPr>
        <p:grpSp>
          <p:nvGrpSpPr>
            <p:cNvPr id="642" name="Group 641"/>
            <p:cNvGrpSpPr/>
            <p:nvPr/>
          </p:nvGrpSpPr>
          <p:grpSpPr>
            <a:xfrm>
              <a:off x="1639620" y="2982580"/>
              <a:ext cx="2399026" cy="490312"/>
              <a:chOff x="1639619" y="2994126"/>
              <a:chExt cx="2399026" cy="490312"/>
            </a:xfrm>
          </p:grpSpPr>
          <p:cxnSp>
            <p:nvCxnSpPr>
              <p:cNvPr id="644" name="Straight Arrow Connector 643"/>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5" name="Straight Arrow Connector 644"/>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9" name="Straight Arrow Connector 658"/>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0" name="Straight Arrow Connector 669"/>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1" name="Straight Arrow Connector 670"/>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2" name="Straight Arrow Connector 671"/>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3" name="Straight Arrow Connector 672"/>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4" name="Straight Arrow Connector 673"/>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5" name="Straight Arrow Connector 674"/>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6" name="Straight Arrow Connector 675"/>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7" name="Straight Arrow Connector 676"/>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8" name="Straight Arrow Connector 677"/>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9" name="Straight Arrow Connector 678"/>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0" name="Straight Arrow Connector 679"/>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1" name="Straight Arrow Connector 680"/>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2" name="Straight Arrow Connector 681"/>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3" name="Straight Arrow Connector 682"/>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4" name="Straight Arrow Connector 683"/>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5" name="Straight Arrow Connector 684"/>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6" name="Straight Arrow Connector 685"/>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7" name="Straight Arrow Connector 686"/>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8" name="Straight Arrow Connector 687"/>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9" name="Straight Arrow Connector 688"/>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0" name="Straight Arrow Connector 689"/>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1" name="Straight Arrow Connector 690"/>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2" name="Straight Arrow Connector 691"/>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3" name="Straight Arrow Connector 692"/>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43" name="Straight Arrow Connector 642"/>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94" name="Group 693"/>
          <p:cNvGrpSpPr/>
          <p:nvPr/>
        </p:nvGrpSpPr>
        <p:grpSpPr>
          <a:xfrm>
            <a:off x="3237527" y="4742107"/>
            <a:ext cx="2399026" cy="501858"/>
            <a:chOff x="1639620" y="2982580"/>
            <a:chExt cx="2399026" cy="501858"/>
          </a:xfrm>
        </p:grpSpPr>
        <p:grpSp>
          <p:nvGrpSpPr>
            <p:cNvPr id="695" name="Group 694"/>
            <p:cNvGrpSpPr/>
            <p:nvPr/>
          </p:nvGrpSpPr>
          <p:grpSpPr>
            <a:xfrm>
              <a:off x="1639620" y="2982580"/>
              <a:ext cx="2399026" cy="490312"/>
              <a:chOff x="1639619" y="2994126"/>
              <a:chExt cx="2399026" cy="490312"/>
            </a:xfrm>
          </p:grpSpPr>
          <p:cxnSp>
            <p:nvCxnSpPr>
              <p:cNvPr id="697" name="Straight Arrow Connector 696"/>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8" name="Straight Arrow Connector 697"/>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0" name="Straight Arrow Connector 699"/>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3" name="Straight Arrow Connector 722"/>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4" name="Straight Arrow Connector 723"/>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5" name="Straight Arrow Connector 724"/>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6" name="Straight Arrow Connector 725"/>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7" name="Straight Arrow Connector 726"/>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8" name="Straight Arrow Connector 727"/>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9" name="Straight Arrow Connector 728"/>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0" name="Straight Arrow Connector 729"/>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1" name="Straight Arrow Connector 730"/>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2" name="Straight Arrow Connector 731"/>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3" name="Straight Arrow Connector 732"/>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4" name="Straight Arrow Connector 733"/>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5" name="Straight Arrow Connector 734"/>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6" name="Straight Arrow Connector 735"/>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7" name="Straight Arrow Connector 736"/>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8" name="Straight Arrow Connector 737"/>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9" name="Straight Arrow Connector 738"/>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0" name="Straight Arrow Connector 739"/>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1" name="Straight Arrow Connector 740"/>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2" name="Straight Arrow Connector 741"/>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3" name="Straight Arrow Connector 742"/>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4" name="Straight Arrow Connector 743"/>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5" name="Straight Arrow Connector 744"/>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6" name="Straight Arrow Connector 745"/>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96" name="Straight Arrow Connector 695"/>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87" name="TextBox 286"/>
          <p:cNvSpPr txBox="1"/>
          <p:nvPr/>
        </p:nvSpPr>
        <p:spPr>
          <a:xfrm>
            <a:off x="127000" y="1085280"/>
            <a:ext cx="5303380" cy="523220"/>
          </a:xfrm>
          <a:prstGeom prst="rect">
            <a:avLst/>
          </a:prstGeom>
          <a:noFill/>
        </p:spPr>
        <p:txBody>
          <a:bodyPr wrap="none" rtlCol="0">
            <a:spAutoFit/>
          </a:bodyPr>
          <a:lstStyle/>
          <a:p>
            <a:r>
              <a:rPr lang="en-US" sz="2800" b="1" dirty="0" smtClean="0"/>
              <a:t>Idea 2: </a:t>
            </a:r>
            <a:r>
              <a:rPr lang="en-US" sz="2800" b="1" dirty="0" err="1" smtClean="0"/>
              <a:t>backpropagate</a:t>
            </a:r>
            <a:r>
              <a:rPr lang="en-US" sz="2800" b="1" dirty="0" smtClean="0"/>
              <a:t> importance</a:t>
            </a:r>
            <a:endParaRPr lang="en-US" sz="2800" b="1" dirty="0"/>
          </a:p>
        </p:txBody>
      </p:sp>
    </p:spTree>
    <p:extLst>
      <p:ext uri="{BB962C8B-B14F-4D97-AF65-F5344CB8AC3E}">
        <p14:creationId xmlns:p14="http://schemas.microsoft.com/office/powerpoint/2010/main" val="4119952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217030"/>
            <a:ext cx="8229600" cy="1143000"/>
          </a:xfrm>
        </p:spPr>
        <p:txBody>
          <a:bodyPr/>
          <a:lstStyle/>
          <a:p>
            <a:r>
              <a:rPr lang="en-US" dirty="0" smtClean="0"/>
              <a:t>Idea 1: </a:t>
            </a:r>
            <a:r>
              <a:rPr lang="en-US" dirty="0" smtClean="0">
                <a:hlinkClick r:id="rId2"/>
              </a:rPr>
              <a:t>deconvolutional nets</a:t>
            </a:r>
            <a:endParaRPr lang="en-US" dirty="0"/>
          </a:p>
        </p:txBody>
      </p:sp>
      <p:sp>
        <p:nvSpPr>
          <p:cNvPr id="3" name="Content Placeholder 2"/>
          <p:cNvSpPr>
            <a:spLocks noGrp="1"/>
          </p:cNvSpPr>
          <p:nvPr>
            <p:ph idx="1"/>
          </p:nvPr>
        </p:nvSpPr>
        <p:spPr>
          <a:xfrm>
            <a:off x="497735" y="789602"/>
            <a:ext cx="8229600" cy="1223384"/>
          </a:xfrm>
        </p:spPr>
        <p:txBody>
          <a:bodyPr>
            <a:normAutofit/>
          </a:bodyPr>
          <a:lstStyle/>
          <a:p>
            <a:r>
              <a:rPr lang="en-US" sz="2000" dirty="0"/>
              <a:t>Originally applied as unsupervised learning:</a:t>
            </a:r>
          </a:p>
          <a:p>
            <a:pPr lvl="1"/>
            <a:r>
              <a:rPr lang="en-US" sz="2000" dirty="0">
                <a:hlinkClick r:id="rId3"/>
              </a:rPr>
              <a:t>http://www.matthewzeiler.com/pubs/cvpr2010/cvpr2010.pdf</a:t>
            </a:r>
            <a:endParaRPr lang="en-US" sz="2000" dirty="0" smtClean="0"/>
          </a:p>
          <a:p>
            <a:r>
              <a:rPr lang="en-US" sz="2000" dirty="0" smtClean="0"/>
              <a:t>Adapted for </a:t>
            </a:r>
            <a:r>
              <a:rPr lang="en-US" sz="2000" dirty="0" smtClean="0"/>
              <a:t>visualization</a:t>
            </a:r>
            <a:endParaRPr lang="en-US" sz="2000" dirty="0" smtClean="0"/>
          </a:p>
          <a:p>
            <a:pPr marL="0" indent="0">
              <a:buNone/>
            </a:pPr>
            <a:endParaRPr lang="en-US" sz="2000" dirty="0" smtClean="0"/>
          </a:p>
        </p:txBody>
      </p:sp>
      <p:grpSp>
        <p:nvGrpSpPr>
          <p:cNvPr id="297" name="Group 296"/>
          <p:cNvGrpSpPr/>
          <p:nvPr/>
        </p:nvGrpSpPr>
        <p:grpSpPr>
          <a:xfrm>
            <a:off x="508216" y="5931781"/>
            <a:ext cx="4166786" cy="431416"/>
            <a:chOff x="508216" y="5931781"/>
            <a:chExt cx="4166786" cy="431416"/>
          </a:xfrm>
        </p:grpSpPr>
        <p:sp>
          <p:nvSpPr>
            <p:cNvPr id="4" name="Oval 3"/>
            <p:cNvSpPr/>
            <p:nvPr/>
          </p:nvSpPr>
          <p:spPr>
            <a:xfrm>
              <a:off x="508216" y="59317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2</a:t>
              </a:r>
              <a:endParaRPr lang="en-US" sz="1200" dirty="0">
                <a:solidFill>
                  <a:schemeClr val="tx1"/>
                </a:solidFill>
              </a:endParaRPr>
            </a:p>
          </p:txBody>
        </p:sp>
        <p:sp>
          <p:nvSpPr>
            <p:cNvPr id="7" name="Oval 6"/>
            <p:cNvSpPr/>
            <p:nvPr/>
          </p:nvSpPr>
          <p:spPr>
            <a:xfrm>
              <a:off x="1440823" y="59525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8" name="Oval 7"/>
            <p:cNvSpPr/>
            <p:nvPr/>
          </p:nvSpPr>
          <p:spPr>
            <a:xfrm>
              <a:off x="2325393" y="59525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sp>
          <p:nvSpPr>
            <p:cNvPr id="9" name="Oval 8"/>
            <p:cNvSpPr/>
            <p:nvPr/>
          </p:nvSpPr>
          <p:spPr>
            <a:xfrm>
              <a:off x="3236938" y="59571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81" name="Oval 80"/>
            <p:cNvSpPr/>
            <p:nvPr/>
          </p:nvSpPr>
          <p:spPr>
            <a:xfrm>
              <a:off x="4169525" y="59454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grpSp>
      <p:grpSp>
        <p:nvGrpSpPr>
          <p:cNvPr id="298" name="Group 297"/>
          <p:cNvGrpSpPr/>
          <p:nvPr/>
        </p:nvGrpSpPr>
        <p:grpSpPr>
          <a:xfrm>
            <a:off x="40528" y="5117088"/>
            <a:ext cx="4381736" cy="840049"/>
            <a:chOff x="40528" y="5117088"/>
            <a:chExt cx="4381736" cy="840049"/>
          </a:xfrm>
        </p:grpSpPr>
        <p:sp>
          <p:nvSpPr>
            <p:cNvPr id="10" name="Oval 9"/>
            <p:cNvSpPr/>
            <p:nvPr/>
          </p:nvSpPr>
          <p:spPr>
            <a:xfrm>
              <a:off x="998509" y="5140460"/>
              <a:ext cx="505477" cy="406060"/>
            </a:xfrm>
            <a:prstGeom prst="ellipse">
              <a:avLst/>
            </a:pr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sp>
          <p:nvSpPr>
            <p:cNvPr id="11" name="Oval 10"/>
            <p:cNvSpPr/>
            <p:nvPr/>
          </p:nvSpPr>
          <p:spPr>
            <a:xfrm>
              <a:off x="2794620" y="51287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82" name="Oval 81"/>
            <p:cNvSpPr/>
            <p:nvPr/>
          </p:nvSpPr>
          <p:spPr>
            <a:xfrm>
              <a:off x="1867910" y="512877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-3</a:t>
              </a:r>
              <a:endParaRPr lang="en-US" sz="1200" dirty="0">
                <a:solidFill>
                  <a:srgbClr val="000000"/>
                </a:solidFill>
              </a:endParaRPr>
            </a:p>
          </p:txBody>
        </p:sp>
        <p:sp>
          <p:nvSpPr>
            <p:cNvPr id="83" name="Oval 82"/>
            <p:cNvSpPr/>
            <p:nvPr/>
          </p:nvSpPr>
          <p:spPr>
            <a:xfrm>
              <a:off x="3727206" y="51170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109" name="Straight Connector 108"/>
            <p:cNvCxnSpPr>
              <a:stCxn id="4" idx="0"/>
              <a:endCxn id="10" idx="4"/>
            </p:cNvCxnSpPr>
            <p:nvPr/>
          </p:nvCxnSpPr>
          <p:spPr>
            <a:xfrm flipV="1">
              <a:off x="760955" y="55465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7" idx="0"/>
              <a:endCxn id="10" idx="4"/>
            </p:cNvCxnSpPr>
            <p:nvPr/>
          </p:nvCxnSpPr>
          <p:spPr>
            <a:xfrm flipH="1" flipV="1">
              <a:off x="1251249" y="55465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7" idx="0"/>
              <a:endCxn id="82" idx="4"/>
            </p:cNvCxnSpPr>
            <p:nvPr/>
          </p:nvCxnSpPr>
          <p:spPr>
            <a:xfrm flipV="1">
              <a:off x="1693563" y="55348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8" idx="0"/>
              <a:endCxn id="82" idx="4"/>
            </p:cNvCxnSpPr>
            <p:nvPr/>
          </p:nvCxnSpPr>
          <p:spPr>
            <a:xfrm flipH="1" flipV="1">
              <a:off x="2120649" y="55348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8" idx="0"/>
              <a:endCxn id="11" idx="4"/>
            </p:cNvCxnSpPr>
            <p:nvPr/>
          </p:nvCxnSpPr>
          <p:spPr>
            <a:xfrm flipV="1">
              <a:off x="2578132" y="55348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9" idx="0"/>
              <a:endCxn id="11" idx="4"/>
            </p:cNvCxnSpPr>
            <p:nvPr/>
          </p:nvCxnSpPr>
          <p:spPr>
            <a:xfrm flipH="1" flipV="1">
              <a:off x="3047360" y="55348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9" idx="0"/>
              <a:endCxn id="83" idx="4"/>
            </p:cNvCxnSpPr>
            <p:nvPr/>
          </p:nvCxnSpPr>
          <p:spPr>
            <a:xfrm flipV="1">
              <a:off x="3489677" y="55231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81" idx="0"/>
              <a:endCxn id="83" idx="4"/>
            </p:cNvCxnSpPr>
            <p:nvPr/>
          </p:nvCxnSpPr>
          <p:spPr>
            <a:xfrm flipH="1" flipV="1">
              <a:off x="3979945" y="55231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676702" y="5541963"/>
              <a:ext cx="312906" cy="276999"/>
            </a:xfrm>
            <a:prstGeom prst="rect">
              <a:avLst/>
            </a:prstGeom>
            <a:noFill/>
          </p:spPr>
          <p:txBody>
            <a:bodyPr wrap="none" rtlCol="0">
              <a:spAutoFit/>
            </a:bodyPr>
            <a:lstStyle/>
            <a:p>
              <a:r>
                <a:rPr lang="en-US" sz="1200" dirty="0" smtClean="0"/>
                <a:t>-2</a:t>
              </a:r>
              <a:endParaRPr lang="en-US" sz="1200" dirty="0"/>
            </a:p>
          </p:txBody>
        </p:sp>
        <p:sp>
          <p:nvSpPr>
            <p:cNvPr id="140" name="TextBox 139"/>
            <p:cNvSpPr txBox="1"/>
            <p:nvPr/>
          </p:nvSpPr>
          <p:spPr>
            <a:xfrm>
              <a:off x="1103818" y="5546520"/>
              <a:ext cx="409430" cy="333023"/>
            </a:xfrm>
            <a:prstGeom prst="rect">
              <a:avLst/>
            </a:prstGeom>
            <a:noFill/>
          </p:spPr>
          <p:txBody>
            <a:bodyPr wrap="none" rtlCol="0">
              <a:spAutoFit/>
            </a:bodyPr>
            <a:lstStyle/>
            <a:p>
              <a:r>
                <a:rPr lang="en-US" sz="1200" dirty="0"/>
                <a:t>2</a:t>
              </a:r>
            </a:p>
          </p:txBody>
        </p:sp>
        <p:sp>
          <p:nvSpPr>
            <p:cNvPr id="148" name="TextBox 147"/>
            <p:cNvSpPr txBox="1"/>
            <p:nvPr/>
          </p:nvSpPr>
          <p:spPr>
            <a:xfrm>
              <a:off x="1620272" y="5518592"/>
              <a:ext cx="262662" cy="276999"/>
            </a:xfrm>
            <a:prstGeom prst="rect">
              <a:avLst/>
            </a:prstGeom>
            <a:noFill/>
          </p:spPr>
          <p:txBody>
            <a:bodyPr wrap="none" rtlCol="0">
              <a:spAutoFit/>
            </a:bodyPr>
            <a:lstStyle/>
            <a:p>
              <a:r>
                <a:rPr lang="en-US" sz="1200" dirty="0" smtClean="0"/>
                <a:t>1</a:t>
              </a:r>
              <a:endParaRPr lang="en-US" sz="1200" dirty="0"/>
            </a:p>
          </p:txBody>
        </p:sp>
        <p:sp>
          <p:nvSpPr>
            <p:cNvPr id="149" name="TextBox 148"/>
            <p:cNvSpPr txBox="1"/>
            <p:nvPr/>
          </p:nvSpPr>
          <p:spPr>
            <a:xfrm>
              <a:off x="2018060" y="5523148"/>
              <a:ext cx="312906" cy="276999"/>
            </a:xfrm>
            <a:prstGeom prst="rect">
              <a:avLst/>
            </a:prstGeom>
            <a:noFill/>
          </p:spPr>
          <p:txBody>
            <a:bodyPr wrap="none" rtlCol="0">
              <a:spAutoFit/>
            </a:bodyPr>
            <a:lstStyle/>
            <a:p>
              <a:r>
                <a:rPr lang="en-US" sz="1200" dirty="0" smtClean="0"/>
                <a:t>-2</a:t>
              </a:r>
              <a:endParaRPr lang="en-US" sz="1200" dirty="0"/>
            </a:p>
          </p:txBody>
        </p:sp>
        <p:sp>
          <p:nvSpPr>
            <p:cNvPr id="150" name="TextBox 149"/>
            <p:cNvSpPr txBox="1"/>
            <p:nvPr/>
          </p:nvSpPr>
          <p:spPr>
            <a:xfrm>
              <a:off x="2532602" y="5511462"/>
              <a:ext cx="312906" cy="276999"/>
            </a:xfrm>
            <a:prstGeom prst="rect">
              <a:avLst/>
            </a:prstGeom>
            <a:noFill/>
          </p:spPr>
          <p:txBody>
            <a:bodyPr wrap="none" rtlCol="0">
              <a:spAutoFit/>
            </a:bodyPr>
            <a:lstStyle/>
            <a:p>
              <a:r>
                <a:rPr lang="en-US" sz="1200" dirty="0" smtClean="0"/>
                <a:t>-1</a:t>
              </a:r>
              <a:endParaRPr lang="en-US" sz="1200" dirty="0"/>
            </a:p>
          </p:txBody>
        </p:sp>
        <p:sp>
          <p:nvSpPr>
            <p:cNvPr id="151" name="TextBox 150"/>
            <p:cNvSpPr txBox="1"/>
            <p:nvPr/>
          </p:nvSpPr>
          <p:spPr>
            <a:xfrm>
              <a:off x="2949992" y="5516019"/>
              <a:ext cx="262662" cy="276999"/>
            </a:xfrm>
            <a:prstGeom prst="rect">
              <a:avLst/>
            </a:prstGeom>
            <a:noFill/>
          </p:spPr>
          <p:txBody>
            <a:bodyPr wrap="none" rtlCol="0">
              <a:spAutoFit/>
            </a:bodyPr>
            <a:lstStyle/>
            <a:p>
              <a:r>
                <a:rPr lang="en-US" sz="1200" dirty="0" smtClean="0"/>
                <a:t>3</a:t>
              </a:r>
              <a:endParaRPr lang="en-US" sz="1200" dirty="0"/>
            </a:p>
          </p:txBody>
        </p:sp>
        <p:sp>
          <p:nvSpPr>
            <p:cNvPr id="152" name="TextBox 151"/>
            <p:cNvSpPr txBox="1"/>
            <p:nvPr/>
          </p:nvSpPr>
          <p:spPr>
            <a:xfrm>
              <a:off x="3423085" y="5499776"/>
              <a:ext cx="312906" cy="276999"/>
            </a:xfrm>
            <a:prstGeom prst="rect">
              <a:avLst/>
            </a:prstGeom>
            <a:noFill/>
          </p:spPr>
          <p:txBody>
            <a:bodyPr wrap="none" rtlCol="0">
              <a:spAutoFit/>
            </a:bodyPr>
            <a:lstStyle/>
            <a:p>
              <a:r>
                <a:rPr lang="en-US" sz="1200" dirty="0" smtClean="0"/>
                <a:t>-3</a:t>
              </a:r>
              <a:endParaRPr lang="en-US" sz="1200" dirty="0"/>
            </a:p>
          </p:txBody>
        </p:sp>
        <p:sp>
          <p:nvSpPr>
            <p:cNvPr id="154" name="TextBox 153"/>
            <p:cNvSpPr txBox="1"/>
            <p:nvPr/>
          </p:nvSpPr>
          <p:spPr>
            <a:xfrm>
              <a:off x="3850185" y="5504333"/>
              <a:ext cx="409430" cy="333023"/>
            </a:xfrm>
            <a:prstGeom prst="rect">
              <a:avLst/>
            </a:prstGeom>
            <a:noFill/>
          </p:spPr>
          <p:txBody>
            <a:bodyPr wrap="none" rtlCol="0">
              <a:spAutoFit/>
            </a:bodyPr>
            <a:lstStyle/>
            <a:p>
              <a:r>
                <a:rPr lang="en-US" sz="1200" dirty="0"/>
                <a:t>4</a:t>
              </a:r>
            </a:p>
          </p:txBody>
        </p:sp>
        <p:sp>
          <p:nvSpPr>
            <p:cNvPr id="155" name="TextBox 154"/>
            <p:cNvSpPr txBox="1"/>
            <p:nvPr/>
          </p:nvSpPr>
          <p:spPr>
            <a:xfrm>
              <a:off x="40528" y="5412024"/>
              <a:ext cx="669554" cy="369332"/>
            </a:xfrm>
            <a:prstGeom prst="rect">
              <a:avLst/>
            </a:prstGeom>
            <a:noFill/>
          </p:spPr>
          <p:txBody>
            <a:bodyPr wrap="square" rtlCol="0">
              <a:spAutoFit/>
            </a:bodyPr>
            <a:lstStyle/>
            <a:p>
              <a:r>
                <a:rPr lang="en-US" dirty="0" err="1" smtClean="0"/>
                <a:t>conv</a:t>
              </a:r>
              <a:endParaRPr lang="en-US" dirty="0"/>
            </a:p>
          </p:txBody>
        </p:sp>
      </p:grpSp>
      <p:grpSp>
        <p:nvGrpSpPr>
          <p:cNvPr id="288" name="Group 287"/>
          <p:cNvGrpSpPr/>
          <p:nvPr/>
        </p:nvGrpSpPr>
        <p:grpSpPr>
          <a:xfrm>
            <a:off x="67463" y="4418665"/>
            <a:ext cx="4163556" cy="803380"/>
            <a:chOff x="67463" y="4418665"/>
            <a:chExt cx="4163556" cy="803380"/>
          </a:xfrm>
        </p:grpSpPr>
        <p:sp>
          <p:nvSpPr>
            <p:cNvPr id="14" name="Oval 13"/>
            <p:cNvSpPr/>
            <p:nvPr/>
          </p:nvSpPr>
          <p:spPr>
            <a:xfrm>
              <a:off x="996840" y="44303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15" name="Oval 14"/>
            <p:cNvSpPr/>
            <p:nvPr/>
          </p:nvSpPr>
          <p:spPr>
            <a:xfrm>
              <a:off x="2792952"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39" name="Straight Connector 38"/>
            <p:cNvCxnSpPr>
              <a:stCxn id="10" idx="0"/>
              <a:endCxn id="14" idx="4"/>
            </p:cNvCxnSpPr>
            <p:nvPr/>
          </p:nvCxnSpPr>
          <p:spPr>
            <a:xfrm flipH="1" flipV="1">
              <a:off x="1249579" y="48364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1" idx="0"/>
              <a:endCxn id="15" idx="4"/>
            </p:cNvCxnSpPr>
            <p:nvPr/>
          </p:nvCxnSpPr>
          <p:spPr>
            <a:xfrm flipH="1" flipV="1">
              <a:off x="3045691" y="48247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1866244" y="44186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85" name="Oval 84"/>
            <p:cNvSpPr/>
            <p:nvPr/>
          </p:nvSpPr>
          <p:spPr>
            <a:xfrm>
              <a:off x="3725542" y="442322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103" name="Straight Connector 102"/>
            <p:cNvCxnSpPr>
              <a:stCxn id="82" idx="0"/>
              <a:endCxn id="84" idx="4"/>
            </p:cNvCxnSpPr>
            <p:nvPr/>
          </p:nvCxnSpPr>
          <p:spPr>
            <a:xfrm flipH="1" flipV="1">
              <a:off x="2118983" y="48247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83" idx="0"/>
              <a:endCxn id="85" idx="4"/>
            </p:cNvCxnSpPr>
            <p:nvPr/>
          </p:nvCxnSpPr>
          <p:spPr>
            <a:xfrm flipH="1" flipV="1">
              <a:off x="3978281" y="48292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6" name="TextBox 155"/>
            <p:cNvSpPr txBox="1"/>
            <p:nvPr/>
          </p:nvSpPr>
          <p:spPr>
            <a:xfrm>
              <a:off x="67463" y="4575714"/>
              <a:ext cx="1134145" cy="646331"/>
            </a:xfrm>
            <a:prstGeom prst="rect">
              <a:avLst/>
            </a:prstGeom>
            <a:noFill/>
          </p:spPr>
          <p:txBody>
            <a:bodyPr wrap="none" rtlCol="0">
              <a:spAutoFit/>
            </a:bodyPr>
            <a:lstStyle/>
            <a:p>
              <a:r>
                <a:rPr lang="en-US" dirty="0" err="1" smtClean="0"/>
                <a:t>relu</a:t>
              </a:r>
              <a:endParaRPr lang="en-US" dirty="0" smtClean="0"/>
            </a:p>
            <a:p>
              <a:r>
                <a:rPr lang="en-US" dirty="0" smtClean="0"/>
                <a:t>(max(x,0))</a:t>
              </a:r>
              <a:endParaRPr lang="en-US" dirty="0"/>
            </a:p>
          </p:txBody>
        </p:sp>
      </p:grpSp>
      <p:grpSp>
        <p:nvGrpSpPr>
          <p:cNvPr id="289" name="Group 288"/>
          <p:cNvGrpSpPr/>
          <p:nvPr/>
        </p:nvGrpSpPr>
        <p:grpSpPr>
          <a:xfrm>
            <a:off x="86850" y="3606544"/>
            <a:ext cx="3891431" cy="823807"/>
            <a:chOff x="86850" y="3606544"/>
            <a:chExt cx="3891431" cy="823807"/>
          </a:xfrm>
        </p:grpSpPr>
        <p:sp>
          <p:nvSpPr>
            <p:cNvPr id="12" name="Oval 11"/>
            <p:cNvSpPr/>
            <p:nvPr/>
          </p:nvSpPr>
          <p:spPr>
            <a:xfrm>
              <a:off x="1873790" y="3606544"/>
              <a:ext cx="505477" cy="406060"/>
            </a:xfrm>
            <a:prstGeom prst="ellipse">
              <a:avLst/>
            </a:prstGeom>
            <a:solidFill>
              <a:srgbClr val="E6B9B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-2</a:t>
              </a:r>
              <a:endParaRPr lang="en-US" sz="1200" dirty="0">
                <a:solidFill>
                  <a:srgbClr val="000000"/>
                </a:solidFill>
              </a:endParaRPr>
            </a:p>
          </p:txBody>
        </p:sp>
        <p:cxnSp>
          <p:nvCxnSpPr>
            <p:cNvPr id="33" name="Straight Connector 32"/>
            <p:cNvCxnSpPr>
              <a:stCxn id="14" idx="0"/>
              <a:endCxn id="12" idx="4"/>
            </p:cNvCxnSpPr>
            <p:nvPr/>
          </p:nvCxnSpPr>
          <p:spPr>
            <a:xfrm flipV="1">
              <a:off x="1249579" y="40126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84" idx="0"/>
              <a:endCxn id="12" idx="4"/>
            </p:cNvCxnSpPr>
            <p:nvPr/>
          </p:nvCxnSpPr>
          <p:spPr>
            <a:xfrm flipV="1">
              <a:off x="2118983" y="40126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5" idx="0"/>
              <a:endCxn id="12" idx="4"/>
            </p:cNvCxnSpPr>
            <p:nvPr/>
          </p:nvCxnSpPr>
          <p:spPr>
            <a:xfrm flipH="1" flipV="1">
              <a:off x="2126529" y="40126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2785299" y="36273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94" name="Straight Connector 93"/>
            <p:cNvCxnSpPr>
              <a:stCxn id="84" idx="0"/>
              <a:endCxn id="93" idx="4"/>
            </p:cNvCxnSpPr>
            <p:nvPr/>
          </p:nvCxnSpPr>
          <p:spPr>
            <a:xfrm flipV="1">
              <a:off x="2118983" y="40334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15" idx="0"/>
              <a:endCxn id="93" idx="4"/>
            </p:cNvCxnSpPr>
            <p:nvPr/>
          </p:nvCxnSpPr>
          <p:spPr>
            <a:xfrm flipH="1" flipV="1">
              <a:off x="3038038" y="40334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5" idx="0"/>
              <a:endCxn id="93" idx="4"/>
            </p:cNvCxnSpPr>
            <p:nvPr/>
          </p:nvCxnSpPr>
          <p:spPr>
            <a:xfrm flipH="1" flipV="1">
              <a:off x="3038038" y="40334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86850" y="3848509"/>
              <a:ext cx="633507" cy="369332"/>
            </a:xfrm>
            <a:prstGeom prst="rect">
              <a:avLst/>
            </a:prstGeom>
            <a:noFill/>
          </p:spPr>
          <p:txBody>
            <a:bodyPr wrap="none" rtlCol="0">
              <a:spAutoFit/>
            </a:bodyPr>
            <a:lstStyle/>
            <a:p>
              <a:r>
                <a:rPr lang="en-US" dirty="0" err="1" smtClean="0"/>
                <a:t>conv</a:t>
              </a:r>
              <a:endParaRPr lang="en-US" dirty="0"/>
            </a:p>
          </p:txBody>
        </p:sp>
        <p:sp>
          <p:nvSpPr>
            <p:cNvPr id="210" name="TextBox 209"/>
            <p:cNvSpPr txBox="1"/>
            <p:nvPr/>
          </p:nvSpPr>
          <p:spPr>
            <a:xfrm>
              <a:off x="1631560" y="3877030"/>
              <a:ext cx="262662" cy="276999"/>
            </a:xfrm>
            <a:prstGeom prst="rect">
              <a:avLst/>
            </a:prstGeom>
            <a:noFill/>
          </p:spPr>
          <p:txBody>
            <a:bodyPr wrap="none" rtlCol="0">
              <a:spAutoFit/>
            </a:bodyPr>
            <a:lstStyle/>
            <a:p>
              <a:r>
                <a:rPr lang="en-US" sz="1200" dirty="0" smtClean="0"/>
                <a:t>1</a:t>
              </a:r>
              <a:endParaRPr lang="en-US" sz="1200" dirty="0"/>
            </a:p>
          </p:txBody>
        </p:sp>
        <p:sp>
          <p:nvSpPr>
            <p:cNvPr id="211" name="TextBox 210"/>
            <p:cNvSpPr txBox="1"/>
            <p:nvPr/>
          </p:nvSpPr>
          <p:spPr>
            <a:xfrm>
              <a:off x="1892045" y="4042940"/>
              <a:ext cx="312906" cy="276999"/>
            </a:xfrm>
            <a:prstGeom prst="rect">
              <a:avLst/>
            </a:prstGeom>
            <a:noFill/>
          </p:spPr>
          <p:txBody>
            <a:bodyPr wrap="none" rtlCol="0">
              <a:spAutoFit/>
            </a:bodyPr>
            <a:lstStyle/>
            <a:p>
              <a:r>
                <a:rPr lang="en-US" sz="1200" dirty="0" smtClean="0"/>
                <a:t>-1</a:t>
              </a:r>
              <a:endParaRPr lang="en-US" sz="1200" dirty="0"/>
            </a:p>
          </p:txBody>
        </p:sp>
        <p:sp>
          <p:nvSpPr>
            <p:cNvPr id="212" name="TextBox 211"/>
            <p:cNvSpPr txBox="1"/>
            <p:nvPr/>
          </p:nvSpPr>
          <p:spPr>
            <a:xfrm>
              <a:off x="2260632" y="3871100"/>
              <a:ext cx="262662" cy="276999"/>
            </a:xfrm>
            <a:prstGeom prst="rect">
              <a:avLst/>
            </a:prstGeom>
            <a:noFill/>
          </p:spPr>
          <p:txBody>
            <a:bodyPr wrap="none" rtlCol="0">
              <a:spAutoFit/>
            </a:bodyPr>
            <a:lstStyle/>
            <a:p>
              <a:r>
                <a:rPr lang="en-US" sz="1200" dirty="0" smtClean="0"/>
                <a:t>1</a:t>
              </a:r>
              <a:endParaRPr lang="en-US" sz="1200" dirty="0"/>
            </a:p>
          </p:txBody>
        </p:sp>
        <p:sp>
          <p:nvSpPr>
            <p:cNvPr id="213" name="TextBox 212"/>
            <p:cNvSpPr txBox="1"/>
            <p:nvPr/>
          </p:nvSpPr>
          <p:spPr>
            <a:xfrm>
              <a:off x="2642729" y="3901911"/>
              <a:ext cx="262662" cy="276999"/>
            </a:xfrm>
            <a:prstGeom prst="rect">
              <a:avLst/>
            </a:prstGeom>
            <a:noFill/>
          </p:spPr>
          <p:txBody>
            <a:bodyPr wrap="none" rtlCol="0">
              <a:spAutoFit/>
            </a:bodyPr>
            <a:lstStyle/>
            <a:p>
              <a:r>
                <a:rPr lang="en-US" sz="1200" dirty="0" smtClean="0"/>
                <a:t>1</a:t>
              </a:r>
              <a:endParaRPr lang="en-US" sz="1200" dirty="0"/>
            </a:p>
          </p:txBody>
        </p:sp>
        <p:sp>
          <p:nvSpPr>
            <p:cNvPr id="214" name="TextBox 213"/>
            <p:cNvSpPr txBox="1"/>
            <p:nvPr/>
          </p:nvSpPr>
          <p:spPr>
            <a:xfrm>
              <a:off x="2822295" y="4027291"/>
              <a:ext cx="262662" cy="276999"/>
            </a:xfrm>
            <a:prstGeom prst="rect">
              <a:avLst/>
            </a:prstGeom>
            <a:noFill/>
          </p:spPr>
          <p:txBody>
            <a:bodyPr wrap="none" rtlCol="0">
              <a:spAutoFit/>
            </a:bodyPr>
            <a:lstStyle/>
            <a:p>
              <a:r>
                <a:rPr lang="en-US" sz="1200" dirty="0"/>
                <a:t>2</a:t>
              </a:r>
              <a:endParaRPr lang="en-US" sz="1200" dirty="0"/>
            </a:p>
          </p:txBody>
        </p:sp>
        <p:sp>
          <p:nvSpPr>
            <p:cNvPr id="215" name="TextBox 214"/>
            <p:cNvSpPr txBox="1"/>
            <p:nvPr/>
          </p:nvSpPr>
          <p:spPr>
            <a:xfrm>
              <a:off x="3136688" y="3882472"/>
              <a:ext cx="312906" cy="276999"/>
            </a:xfrm>
            <a:prstGeom prst="rect">
              <a:avLst/>
            </a:prstGeom>
            <a:noFill/>
          </p:spPr>
          <p:txBody>
            <a:bodyPr wrap="none" rtlCol="0">
              <a:spAutoFit/>
            </a:bodyPr>
            <a:lstStyle/>
            <a:p>
              <a:r>
                <a:rPr lang="en-US" sz="1200" dirty="0" smtClean="0"/>
                <a:t>-1</a:t>
              </a:r>
              <a:endParaRPr lang="en-US" sz="1200" dirty="0"/>
            </a:p>
          </p:txBody>
        </p:sp>
      </p:grpSp>
      <p:grpSp>
        <p:nvGrpSpPr>
          <p:cNvPr id="290" name="Group 289"/>
          <p:cNvGrpSpPr/>
          <p:nvPr/>
        </p:nvGrpSpPr>
        <p:grpSpPr>
          <a:xfrm>
            <a:off x="106238" y="3002996"/>
            <a:ext cx="3174798" cy="624347"/>
            <a:chOff x="106238" y="3002996"/>
            <a:chExt cx="3174798" cy="624347"/>
          </a:xfrm>
        </p:grpSpPr>
        <p:sp>
          <p:nvSpPr>
            <p:cNvPr id="158" name="TextBox 157"/>
            <p:cNvSpPr txBox="1"/>
            <p:nvPr/>
          </p:nvSpPr>
          <p:spPr>
            <a:xfrm>
              <a:off x="106238" y="3002996"/>
              <a:ext cx="785531" cy="369332"/>
            </a:xfrm>
            <a:prstGeom prst="rect">
              <a:avLst/>
            </a:prstGeom>
            <a:noFill/>
          </p:spPr>
          <p:txBody>
            <a:bodyPr wrap="square" rtlCol="0">
              <a:spAutoFit/>
            </a:bodyPr>
            <a:lstStyle/>
            <a:p>
              <a:r>
                <a:rPr lang="en-US" dirty="0" err="1" smtClean="0"/>
                <a:t>relu</a:t>
              </a:r>
              <a:endParaRPr lang="en-US" dirty="0"/>
            </a:p>
          </p:txBody>
        </p:sp>
        <p:sp>
          <p:nvSpPr>
            <p:cNvPr id="216" name="Oval 215"/>
            <p:cNvSpPr/>
            <p:nvPr/>
          </p:nvSpPr>
          <p:spPr>
            <a:xfrm>
              <a:off x="1877562" y="30158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endParaRPr lang="en-US" sz="1200" dirty="0">
                <a:solidFill>
                  <a:srgbClr val="000000"/>
                </a:solidFill>
              </a:endParaRPr>
            </a:p>
          </p:txBody>
        </p:sp>
        <p:sp>
          <p:nvSpPr>
            <p:cNvPr id="217" name="Oval 216"/>
            <p:cNvSpPr/>
            <p:nvPr/>
          </p:nvSpPr>
          <p:spPr>
            <a:xfrm>
              <a:off x="2775559" y="30096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p>
          </p:txBody>
        </p:sp>
        <p:cxnSp>
          <p:nvCxnSpPr>
            <p:cNvPr id="218" name="Straight Connector 217"/>
            <p:cNvCxnSpPr>
              <a:stCxn id="12" idx="0"/>
              <a:endCxn id="216" idx="4"/>
            </p:cNvCxnSpPr>
            <p:nvPr/>
          </p:nvCxnSpPr>
          <p:spPr>
            <a:xfrm flipV="1">
              <a:off x="2126529" y="34219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93" idx="0"/>
              <a:endCxn id="217" idx="4"/>
            </p:cNvCxnSpPr>
            <p:nvPr/>
          </p:nvCxnSpPr>
          <p:spPr>
            <a:xfrm flipH="1" flipV="1">
              <a:off x="3028298" y="34157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291" name="Group 290"/>
          <p:cNvGrpSpPr/>
          <p:nvPr/>
        </p:nvGrpSpPr>
        <p:grpSpPr>
          <a:xfrm>
            <a:off x="150544" y="2213496"/>
            <a:ext cx="2877754" cy="802400"/>
            <a:chOff x="150544" y="2213496"/>
            <a:chExt cx="2877754" cy="802400"/>
          </a:xfrm>
        </p:grpSpPr>
        <p:sp>
          <p:nvSpPr>
            <p:cNvPr id="141" name="Oval 140"/>
            <p:cNvSpPr/>
            <p:nvPr/>
          </p:nvSpPr>
          <p:spPr>
            <a:xfrm>
              <a:off x="2371719" y="22134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142" name="Straight Connector 141"/>
            <p:cNvCxnSpPr>
              <a:stCxn id="216" idx="0"/>
              <a:endCxn id="141" idx="4"/>
            </p:cNvCxnSpPr>
            <p:nvPr/>
          </p:nvCxnSpPr>
          <p:spPr>
            <a:xfrm flipV="1">
              <a:off x="2130301" y="26195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217" idx="0"/>
              <a:endCxn id="141" idx="4"/>
            </p:cNvCxnSpPr>
            <p:nvPr/>
          </p:nvCxnSpPr>
          <p:spPr>
            <a:xfrm flipH="1" flipV="1">
              <a:off x="2624458" y="26195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4" name="TextBox 223"/>
            <p:cNvSpPr txBox="1"/>
            <p:nvPr/>
          </p:nvSpPr>
          <p:spPr>
            <a:xfrm>
              <a:off x="150544" y="2250228"/>
              <a:ext cx="785531" cy="369332"/>
            </a:xfrm>
            <a:prstGeom prst="rect">
              <a:avLst/>
            </a:prstGeom>
            <a:noFill/>
          </p:spPr>
          <p:txBody>
            <a:bodyPr wrap="square" rtlCol="0">
              <a:spAutoFit/>
            </a:bodyPr>
            <a:lstStyle/>
            <a:p>
              <a:r>
                <a:rPr lang="en-US" dirty="0" smtClean="0"/>
                <a:t>max</a:t>
              </a:r>
              <a:endParaRPr lang="en-US" dirty="0"/>
            </a:p>
          </p:txBody>
        </p:sp>
      </p:grpSp>
      <p:sp>
        <p:nvSpPr>
          <p:cNvPr id="262" name="Oval 261"/>
          <p:cNvSpPr/>
          <p:nvPr/>
        </p:nvSpPr>
        <p:spPr>
          <a:xfrm>
            <a:off x="6827205" y="22307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grpSp>
        <p:nvGrpSpPr>
          <p:cNvPr id="292" name="Group 291"/>
          <p:cNvGrpSpPr/>
          <p:nvPr/>
        </p:nvGrpSpPr>
        <p:grpSpPr>
          <a:xfrm>
            <a:off x="5134430" y="2348589"/>
            <a:ext cx="2602092" cy="1090667"/>
            <a:chOff x="5134430" y="2348589"/>
            <a:chExt cx="2602092" cy="1090667"/>
          </a:xfrm>
        </p:grpSpPr>
        <p:cxnSp>
          <p:nvCxnSpPr>
            <p:cNvPr id="263" name="Straight Connector 262"/>
            <p:cNvCxnSpPr>
              <a:stCxn id="277" idx="0"/>
              <a:endCxn id="262" idx="4"/>
            </p:cNvCxnSpPr>
            <p:nvPr/>
          </p:nvCxnSpPr>
          <p:spPr>
            <a:xfrm flipV="1">
              <a:off x="6585787" y="2636856"/>
              <a:ext cx="494157" cy="3963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278" idx="0"/>
              <a:endCxn id="262" idx="4"/>
            </p:cNvCxnSpPr>
            <p:nvPr/>
          </p:nvCxnSpPr>
          <p:spPr>
            <a:xfrm flipH="1" flipV="1">
              <a:off x="7079944" y="2636856"/>
              <a:ext cx="403840" cy="39011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77" name="Oval 276"/>
            <p:cNvSpPr/>
            <p:nvPr/>
          </p:nvSpPr>
          <p:spPr>
            <a:xfrm>
              <a:off x="6333048" y="3033196"/>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278" name="Oval 277"/>
            <p:cNvSpPr/>
            <p:nvPr/>
          </p:nvSpPr>
          <p:spPr>
            <a:xfrm>
              <a:off x="7231045" y="302697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281" name="TextBox 280"/>
            <p:cNvSpPr txBox="1"/>
            <p:nvPr/>
          </p:nvSpPr>
          <p:spPr>
            <a:xfrm>
              <a:off x="5134430" y="2348589"/>
              <a:ext cx="1682987" cy="646331"/>
            </a:xfrm>
            <a:prstGeom prst="rect">
              <a:avLst/>
            </a:prstGeom>
            <a:noFill/>
          </p:spPr>
          <p:txBody>
            <a:bodyPr wrap="square" rtlCol="0">
              <a:spAutoFit/>
            </a:bodyPr>
            <a:lstStyle/>
            <a:p>
              <a:r>
                <a:rPr lang="en-US" dirty="0" smtClean="0"/>
                <a:t>“switch” to correct max</a:t>
              </a:r>
              <a:endParaRPr lang="en-US" dirty="0"/>
            </a:p>
          </p:txBody>
        </p:sp>
      </p:grpSp>
      <p:grpSp>
        <p:nvGrpSpPr>
          <p:cNvPr id="293" name="Group 292"/>
          <p:cNvGrpSpPr/>
          <p:nvPr/>
        </p:nvGrpSpPr>
        <p:grpSpPr>
          <a:xfrm>
            <a:off x="5381412" y="3244037"/>
            <a:ext cx="2364850" cy="806666"/>
            <a:chOff x="5381412" y="3244037"/>
            <a:chExt cx="2364850" cy="806666"/>
          </a:xfrm>
        </p:grpSpPr>
        <p:sp>
          <p:nvSpPr>
            <p:cNvPr id="233" name="Oval 232"/>
            <p:cNvSpPr/>
            <p:nvPr/>
          </p:nvSpPr>
          <p:spPr>
            <a:xfrm>
              <a:off x="6329276" y="362384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sp>
          <p:nvSpPr>
            <p:cNvPr id="246" name="Oval 245"/>
            <p:cNvSpPr/>
            <p:nvPr/>
          </p:nvSpPr>
          <p:spPr>
            <a:xfrm>
              <a:off x="7240785" y="364464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cxnSp>
          <p:nvCxnSpPr>
            <p:cNvPr id="279" name="Straight Connector 278"/>
            <p:cNvCxnSpPr>
              <a:stCxn id="233" idx="0"/>
              <a:endCxn id="277" idx="4"/>
            </p:cNvCxnSpPr>
            <p:nvPr/>
          </p:nvCxnSpPr>
          <p:spPr>
            <a:xfrm flipV="1">
              <a:off x="6582015" y="3439256"/>
              <a:ext cx="3772" cy="184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246" idx="0"/>
              <a:endCxn id="278" idx="4"/>
            </p:cNvCxnSpPr>
            <p:nvPr/>
          </p:nvCxnSpPr>
          <p:spPr>
            <a:xfrm flipH="1" flipV="1">
              <a:off x="7483784" y="3433035"/>
              <a:ext cx="9740" cy="21160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82" name="TextBox 281"/>
            <p:cNvSpPr txBox="1"/>
            <p:nvPr/>
          </p:nvSpPr>
          <p:spPr>
            <a:xfrm>
              <a:off x="5381412" y="3244037"/>
              <a:ext cx="685313" cy="369332"/>
            </a:xfrm>
            <a:prstGeom prst="rect">
              <a:avLst/>
            </a:prstGeom>
            <a:noFill/>
          </p:spPr>
          <p:txBody>
            <a:bodyPr wrap="square" rtlCol="0">
              <a:spAutoFit/>
            </a:bodyPr>
            <a:lstStyle/>
            <a:p>
              <a:r>
                <a:rPr lang="en-US" dirty="0" err="1" smtClean="0"/>
                <a:t>relu</a:t>
              </a:r>
              <a:endParaRPr lang="en-US" dirty="0"/>
            </a:p>
          </p:txBody>
        </p:sp>
      </p:grpSp>
      <p:grpSp>
        <p:nvGrpSpPr>
          <p:cNvPr id="294" name="Group 293"/>
          <p:cNvGrpSpPr/>
          <p:nvPr/>
        </p:nvGrpSpPr>
        <p:grpSpPr>
          <a:xfrm>
            <a:off x="4985801" y="3888400"/>
            <a:ext cx="3700704" cy="965311"/>
            <a:chOff x="4985801" y="3888400"/>
            <a:chExt cx="3700704" cy="965311"/>
          </a:xfrm>
        </p:grpSpPr>
        <p:sp>
          <p:nvSpPr>
            <p:cNvPr id="234" name="Oval 233"/>
            <p:cNvSpPr/>
            <p:nvPr/>
          </p:nvSpPr>
          <p:spPr>
            <a:xfrm>
              <a:off x="5452326" y="444765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235" name="Oval 234"/>
            <p:cNvSpPr/>
            <p:nvPr/>
          </p:nvSpPr>
          <p:spPr>
            <a:xfrm>
              <a:off x="7248438"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endParaRPr lang="en-US" sz="1200" dirty="0">
                <a:solidFill>
                  <a:srgbClr val="000000"/>
                </a:solidFill>
              </a:endParaRPr>
            </a:p>
          </p:txBody>
        </p:sp>
        <p:cxnSp>
          <p:nvCxnSpPr>
            <p:cNvPr id="236" name="Straight Connector 235"/>
            <p:cNvCxnSpPr>
              <a:stCxn id="234" idx="0"/>
              <a:endCxn id="233" idx="4"/>
            </p:cNvCxnSpPr>
            <p:nvPr/>
          </p:nvCxnSpPr>
          <p:spPr>
            <a:xfrm flipV="1">
              <a:off x="5705065" y="4029904"/>
              <a:ext cx="876950"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43" idx="0"/>
              <a:endCxn id="233" idx="4"/>
            </p:cNvCxnSpPr>
            <p:nvPr/>
          </p:nvCxnSpPr>
          <p:spPr>
            <a:xfrm flipV="1">
              <a:off x="6574469" y="4029904"/>
              <a:ext cx="7546" cy="4060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3" name="Oval 242"/>
            <p:cNvSpPr/>
            <p:nvPr/>
          </p:nvSpPr>
          <p:spPr>
            <a:xfrm>
              <a:off x="6321730" y="4435965"/>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244" name="Oval 243"/>
            <p:cNvSpPr/>
            <p:nvPr/>
          </p:nvSpPr>
          <p:spPr>
            <a:xfrm>
              <a:off x="8181028" y="4440521"/>
              <a:ext cx="505477" cy="406060"/>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cxnSp>
          <p:nvCxnSpPr>
            <p:cNvPr id="245" name="Straight Connector 244"/>
            <p:cNvCxnSpPr>
              <a:stCxn id="235" idx="0"/>
              <a:endCxn id="233" idx="4"/>
            </p:cNvCxnSpPr>
            <p:nvPr/>
          </p:nvCxnSpPr>
          <p:spPr>
            <a:xfrm flipH="1" flipV="1">
              <a:off x="6582015" y="4029904"/>
              <a:ext cx="919162"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243" idx="0"/>
              <a:endCxn id="246" idx="4"/>
            </p:cNvCxnSpPr>
            <p:nvPr/>
          </p:nvCxnSpPr>
          <p:spPr>
            <a:xfrm flipV="1">
              <a:off x="6574469" y="4050703"/>
              <a:ext cx="919055"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235" idx="0"/>
              <a:endCxn id="246" idx="4"/>
            </p:cNvCxnSpPr>
            <p:nvPr/>
          </p:nvCxnSpPr>
          <p:spPr>
            <a:xfrm flipH="1" flipV="1">
              <a:off x="7493524" y="4050703"/>
              <a:ext cx="7653" cy="3852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244" idx="0"/>
              <a:endCxn id="246" idx="4"/>
            </p:cNvCxnSpPr>
            <p:nvPr/>
          </p:nvCxnSpPr>
          <p:spPr>
            <a:xfrm flipH="1" flipV="1">
              <a:off x="7493524" y="4050703"/>
              <a:ext cx="940243" cy="3898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72" name="TextBox 271"/>
            <p:cNvSpPr txBox="1"/>
            <p:nvPr/>
          </p:nvSpPr>
          <p:spPr>
            <a:xfrm>
              <a:off x="6347531" y="4060240"/>
              <a:ext cx="312906" cy="276999"/>
            </a:xfrm>
            <a:prstGeom prst="rect">
              <a:avLst/>
            </a:prstGeom>
            <a:noFill/>
          </p:spPr>
          <p:txBody>
            <a:bodyPr wrap="none" rtlCol="0">
              <a:spAutoFit/>
            </a:bodyPr>
            <a:lstStyle/>
            <a:p>
              <a:r>
                <a:rPr lang="en-US" sz="1200" dirty="0" smtClean="0"/>
                <a:t>-1</a:t>
              </a:r>
              <a:endParaRPr lang="en-US" sz="1200" dirty="0"/>
            </a:p>
          </p:txBody>
        </p:sp>
        <p:sp>
          <p:nvSpPr>
            <p:cNvPr id="273" name="TextBox 272"/>
            <p:cNvSpPr txBox="1"/>
            <p:nvPr/>
          </p:nvSpPr>
          <p:spPr>
            <a:xfrm>
              <a:off x="6716118" y="3888400"/>
              <a:ext cx="262662" cy="276999"/>
            </a:xfrm>
            <a:prstGeom prst="rect">
              <a:avLst/>
            </a:prstGeom>
            <a:noFill/>
          </p:spPr>
          <p:txBody>
            <a:bodyPr wrap="none" rtlCol="0">
              <a:spAutoFit/>
            </a:bodyPr>
            <a:lstStyle/>
            <a:p>
              <a:r>
                <a:rPr lang="en-US" sz="1200" dirty="0" smtClean="0"/>
                <a:t>1</a:t>
              </a:r>
              <a:endParaRPr lang="en-US" sz="1200" dirty="0"/>
            </a:p>
          </p:txBody>
        </p:sp>
        <p:sp>
          <p:nvSpPr>
            <p:cNvPr id="274" name="TextBox 273"/>
            <p:cNvSpPr txBox="1"/>
            <p:nvPr/>
          </p:nvSpPr>
          <p:spPr>
            <a:xfrm>
              <a:off x="7098215" y="3919211"/>
              <a:ext cx="262662" cy="276999"/>
            </a:xfrm>
            <a:prstGeom prst="rect">
              <a:avLst/>
            </a:prstGeom>
            <a:noFill/>
          </p:spPr>
          <p:txBody>
            <a:bodyPr wrap="none" rtlCol="0">
              <a:spAutoFit/>
            </a:bodyPr>
            <a:lstStyle/>
            <a:p>
              <a:r>
                <a:rPr lang="en-US" sz="1200" dirty="0" smtClean="0"/>
                <a:t>1</a:t>
              </a:r>
              <a:endParaRPr lang="en-US" sz="1200" dirty="0"/>
            </a:p>
          </p:txBody>
        </p:sp>
        <p:sp>
          <p:nvSpPr>
            <p:cNvPr id="275" name="TextBox 274"/>
            <p:cNvSpPr txBox="1"/>
            <p:nvPr/>
          </p:nvSpPr>
          <p:spPr>
            <a:xfrm>
              <a:off x="7277781" y="4044591"/>
              <a:ext cx="262662" cy="276999"/>
            </a:xfrm>
            <a:prstGeom prst="rect">
              <a:avLst/>
            </a:prstGeom>
            <a:noFill/>
          </p:spPr>
          <p:txBody>
            <a:bodyPr wrap="none" rtlCol="0">
              <a:spAutoFit/>
            </a:bodyPr>
            <a:lstStyle/>
            <a:p>
              <a:r>
                <a:rPr lang="en-US" sz="1200" dirty="0"/>
                <a:t>2</a:t>
              </a:r>
              <a:endParaRPr lang="en-US" sz="1200" dirty="0"/>
            </a:p>
          </p:txBody>
        </p:sp>
        <p:sp>
          <p:nvSpPr>
            <p:cNvPr id="276" name="TextBox 275"/>
            <p:cNvSpPr txBox="1"/>
            <p:nvPr/>
          </p:nvSpPr>
          <p:spPr>
            <a:xfrm>
              <a:off x="7592174" y="3899772"/>
              <a:ext cx="312906" cy="276999"/>
            </a:xfrm>
            <a:prstGeom prst="rect">
              <a:avLst/>
            </a:prstGeom>
            <a:noFill/>
          </p:spPr>
          <p:txBody>
            <a:bodyPr wrap="none" rtlCol="0">
              <a:spAutoFit/>
            </a:bodyPr>
            <a:lstStyle/>
            <a:p>
              <a:r>
                <a:rPr lang="en-US" sz="1200" dirty="0" smtClean="0"/>
                <a:t>-1</a:t>
              </a:r>
              <a:endParaRPr lang="en-US" sz="1200" dirty="0"/>
            </a:p>
          </p:txBody>
        </p:sp>
        <p:sp>
          <p:nvSpPr>
            <p:cNvPr id="283" name="TextBox 282"/>
            <p:cNvSpPr txBox="1"/>
            <p:nvPr/>
          </p:nvSpPr>
          <p:spPr>
            <a:xfrm>
              <a:off x="6040126" y="3921351"/>
              <a:ext cx="262662" cy="276999"/>
            </a:xfrm>
            <a:prstGeom prst="rect">
              <a:avLst/>
            </a:prstGeom>
            <a:noFill/>
          </p:spPr>
          <p:txBody>
            <a:bodyPr wrap="none" rtlCol="0">
              <a:spAutoFit/>
            </a:bodyPr>
            <a:lstStyle/>
            <a:p>
              <a:r>
                <a:rPr lang="en-US" sz="1200" dirty="0" smtClean="0"/>
                <a:t>1</a:t>
              </a:r>
              <a:endParaRPr lang="en-US" sz="1200" dirty="0"/>
            </a:p>
          </p:txBody>
        </p:sp>
        <p:sp>
          <p:nvSpPr>
            <p:cNvPr id="284" name="TextBox 283"/>
            <p:cNvSpPr txBox="1"/>
            <p:nvPr/>
          </p:nvSpPr>
          <p:spPr>
            <a:xfrm>
              <a:off x="4985801" y="3909816"/>
              <a:ext cx="1138750"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grpSp>
        <p:nvGrpSpPr>
          <p:cNvPr id="295" name="Group 294"/>
          <p:cNvGrpSpPr/>
          <p:nvPr/>
        </p:nvGrpSpPr>
        <p:grpSpPr>
          <a:xfrm>
            <a:off x="4827435" y="4778245"/>
            <a:ext cx="3860734" cy="785575"/>
            <a:chOff x="4827435" y="4778245"/>
            <a:chExt cx="3860734" cy="785575"/>
          </a:xfrm>
        </p:grpSpPr>
        <p:sp>
          <p:nvSpPr>
            <p:cNvPr id="231" name="Oval 230"/>
            <p:cNvSpPr/>
            <p:nvPr/>
          </p:nvSpPr>
          <p:spPr>
            <a:xfrm>
              <a:off x="5453995" y="515776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sp>
          <p:nvSpPr>
            <p:cNvPr id="232" name="Oval 231"/>
            <p:cNvSpPr/>
            <p:nvPr/>
          </p:nvSpPr>
          <p:spPr>
            <a:xfrm>
              <a:off x="725010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2</a:t>
              </a:r>
            </a:p>
          </p:txBody>
        </p:sp>
        <p:cxnSp>
          <p:nvCxnSpPr>
            <p:cNvPr id="238" name="Straight Connector 237"/>
            <p:cNvCxnSpPr>
              <a:stCxn id="231" idx="0"/>
              <a:endCxn id="234" idx="4"/>
            </p:cNvCxnSpPr>
            <p:nvPr/>
          </p:nvCxnSpPr>
          <p:spPr>
            <a:xfrm flipH="1" flipV="1">
              <a:off x="5705065" y="4853711"/>
              <a:ext cx="1669"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232" idx="0"/>
              <a:endCxn id="235" idx="4"/>
            </p:cNvCxnSpPr>
            <p:nvPr/>
          </p:nvCxnSpPr>
          <p:spPr>
            <a:xfrm flipH="1" flipV="1">
              <a:off x="7501177" y="4842025"/>
              <a:ext cx="1668" cy="3040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1" name="Oval 240"/>
            <p:cNvSpPr/>
            <p:nvPr/>
          </p:nvSpPr>
          <p:spPr>
            <a:xfrm>
              <a:off x="6323396" y="5146074"/>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1</a:t>
              </a:r>
              <a:endParaRPr lang="en-US" sz="1200" dirty="0">
                <a:solidFill>
                  <a:srgbClr val="000000"/>
                </a:solidFill>
              </a:endParaRPr>
            </a:p>
          </p:txBody>
        </p:sp>
        <p:sp>
          <p:nvSpPr>
            <p:cNvPr id="242" name="Oval 241"/>
            <p:cNvSpPr/>
            <p:nvPr/>
          </p:nvSpPr>
          <p:spPr>
            <a:xfrm>
              <a:off x="8182692" y="5134388"/>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0</a:t>
              </a:r>
              <a:endParaRPr lang="en-US" sz="1200" dirty="0">
                <a:solidFill>
                  <a:srgbClr val="000000"/>
                </a:solidFill>
              </a:endParaRPr>
            </a:p>
          </p:txBody>
        </p:sp>
        <p:cxnSp>
          <p:nvCxnSpPr>
            <p:cNvPr id="250" name="Straight Connector 249"/>
            <p:cNvCxnSpPr>
              <a:stCxn id="241" idx="0"/>
              <a:endCxn id="243" idx="4"/>
            </p:cNvCxnSpPr>
            <p:nvPr/>
          </p:nvCxnSpPr>
          <p:spPr>
            <a:xfrm flipH="1" flipV="1">
              <a:off x="6574469" y="4842025"/>
              <a:ext cx="1666" cy="30404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242" idx="0"/>
              <a:endCxn id="244" idx="4"/>
            </p:cNvCxnSpPr>
            <p:nvPr/>
          </p:nvCxnSpPr>
          <p:spPr>
            <a:xfrm flipH="1" flipV="1">
              <a:off x="8433767" y="4846581"/>
              <a:ext cx="1664" cy="2878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85" name="TextBox 284"/>
            <p:cNvSpPr txBox="1"/>
            <p:nvPr/>
          </p:nvSpPr>
          <p:spPr>
            <a:xfrm>
              <a:off x="4827435" y="4778245"/>
              <a:ext cx="631267" cy="369332"/>
            </a:xfrm>
            <a:prstGeom prst="rect">
              <a:avLst/>
            </a:prstGeom>
            <a:noFill/>
          </p:spPr>
          <p:txBody>
            <a:bodyPr wrap="square" rtlCol="0">
              <a:spAutoFit/>
            </a:bodyPr>
            <a:lstStyle/>
            <a:p>
              <a:r>
                <a:rPr lang="en-US" dirty="0" err="1" smtClean="0"/>
                <a:t>relu</a:t>
              </a:r>
              <a:endParaRPr lang="en-US" dirty="0"/>
            </a:p>
          </p:txBody>
        </p:sp>
      </p:grpSp>
      <p:grpSp>
        <p:nvGrpSpPr>
          <p:cNvPr id="296" name="Group 295"/>
          <p:cNvGrpSpPr/>
          <p:nvPr/>
        </p:nvGrpSpPr>
        <p:grpSpPr>
          <a:xfrm>
            <a:off x="4452878" y="5254884"/>
            <a:ext cx="4677610" cy="1125613"/>
            <a:chOff x="4452878" y="5254884"/>
            <a:chExt cx="4677610" cy="1125613"/>
          </a:xfrm>
        </p:grpSpPr>
        <p:sp>
          <p:nvSpPr>
            <p:cNvPr id="227" name="Oval 226"/>
            <p:cNvSpPr/>
            <p:nvPr/>
          </p:nvSpPr>
          <p:spPr>
            <a:xfrm>
              <a:off x="4963702" y="59490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0</a:t>
              </a:r>
            </a:p>
          </p:txBody>
        </p:sp>
        <p:sp>
          <p:nvSpPr>
            <p:cNvPr id="228" name="Oval 227"/>
            <p:cNvSpPr/>
            <p:nvPr/>
          </p:nvSpPr>
          <p:spPr>
            <a:xfrm>
              <a:off x="5896309" y="5969881"/>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1</a:t>
              </a:r>
              <a:endParaRPr lang="en-US" sz="1200" dirty="0">
                <a:solidFill>
                  <a:srgbClr val="000000"/>
                </a:solidFill>
              </a:endParaRPr>
            </a:p>
          </p:txBody>
        </p:sp>
        <p:sp>
          <p:nvSpPr>
            <p:cNvPr id="229" name="Oval 228"/>
            <p:cNvSpPr/>
            <p:nvPr/>
          </p:nvSpPr>
          <p:spPr>
            <a:xfrm>
              <a:off x="6780879" y="5969880"/>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-4</a:t>
              </a:r>
              <a:endParaRPr lang="en-US" sz="1200" dirty="0">
                <a:solidFill>
                  <a:srgbClr val="000000"/>
                </a:solidFill>
              </a:endParaRPr>
            </a:p>
          </p:txBody>
        </p:sp>
        <p:sp>
          <p:nvSpPr>
            <p:cNvPr id="230" name="Oval 229"/>
            <p:cNvSpPr/>
            <p:nvPr/>
          </p:nvSpPr>
          <p:spPr>
            <a:xfrm>
              <a:off x="7692424" y="5974437"/>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6</a:t>
              </a:r>
              <a:endParaRPr lang="en-US" sz="1200" dirty="0">
                <a:solidFill>
                  <a:srgbClr val="000000"/>
                </a:solidFill>
              </a:endParaRPr>
            </a:p>
          </p:txBody>
        </p:sp>
        <p:sp>
          <p:nvSpPr>
            <p:cNvPr id="240" name="Oval 239"/>
            <p:cNvSpPr/>
            <p:nvPr/>
          </p:nvSpPr>
          <p:spPr>
            <a:xfrm>
              <a:off x="8625011" y="5962753"/>
              <a:ext cx="505477" cy="406060"/>
            </a:xfrm>
            <a:prstGeom prst="ellips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0</a:t>
              </a:r>
            </a:p>
          </p:txBody>
        </p:sp>
        <p:cxnSp>
          <p:nvCxnSpPr>
            <p:cNvPr id="252" name="Straight Connector 251"/>
            <p:cNvCxnSpPr>
              <a:stCxn id="227" idx="0"/>
              <a:endCxn id="231" idx="4"/>
            </p:cNvCxnSpPr>
            <p:nvPr/>
          </p:nvCxnSpPr>
          <p:spPr>
            <a:xfrm flipV="1">
              <a:off x="5216441" y="5563820"/>
              <a:ext cx="490293" cy="385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28" idx="0"/>
              <a:endCxn id="231" idx="4"/>
            </p:cNvCxnSpPr>
            <p:nvPr/>
          </p:nvCxnSpPr>
          <p:spPr>
            <a:xfrm flipH="1" flipV="1">
              <a:off x="5706735" y="5563820"/>
              <a:ext cx="442314" cy="4060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a:stCxn id="228" idx="0"/>
              <a:endCxn id="241" idx="4"/>
            </p:cNvCxnSpPr>
            <p:nvPr/>
          </p:nvCxnSpPr>
          <p:spPr>
            <a:xfrm flipV="1">
              <a:off x="6149049" y="5552134"/>
              <a:ext cx="427087" cy="41774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229" idx="0"/>
              <a:endCxn id="241" idx="4"/>
            </p:cNvCxnSpPr>
            <p:nvPr/>
          </p:nvCxnSpPr>
          <p:spPr>
            <a:xfrm flipH="1" flipV="1">
              <a:off x="6576135" y="5552134"/>
              <a:ext cx="457483"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229" idx="0"/>
              <a:endCxn id="232" idx="4"/>
            </p:cNvCxnSpPr>
            <p:nvPr/>
          </p:nvCxnSpPr>
          <p:spPr>
            <a:xfrm flipV="1">
              <a:off x="7033618" y="5552134"/>
              <a:ext cx="469228" cy="41774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230" idx="0"/>
              <a:endCxn id="232" idx="4"/>
            </p:cNvCxnSpPr>
            <p:nvPr/>
          </p:nvCxnSpPr>
          <p:spPr>
            <a:xfrm flipH="1" flipV="1">
              <a:off x="7502846" y="5552134"/>
              <a:ext cx="442317" cy="42230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230" idx="0"/>
              <a:endCxn id="242" idx="4"/>
            </p:cNvCxnSpPr>
            <p:nvPr/>
          </p:nvCxnSpPr>
          <p:spPr>
            <a:xfrm flipV="1">
              <a:off x="7945163" y="5540448"/>
              <a:ext cx="490268" cy="43398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240" idx="0"/>
              <a:endCxn id="242" idx="4"/>
            </p:cNvCxnSpPr>
            <p:nvPr/>
          </p:nvCxnSpPr>
          <p:spPr>
            <a:xfrm flipH="1" flipV="1">
              <a:off x="8435431" y="5540448"/>
              <a:ext cx="442319" cy="42230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60" name="TextBox 259"/>
            <p:cNvSpPr txBox="1"/>
            <p:nvPr/>
          </p:nvSpPr>
          <p:spPr>
            <a:xfrm>
              <a:off x="5132188" y="5559263"/>
              <a:ext cx="312906" cy="276999"/>
            </a:xfrm>
            <a:prstGeom prst="rect">
              <a:avLst/>
            </a:prstGeom>
            <a:noFill/>
          </p:spPr>
          <p:txBody>
            <a:bodyPr wrap="none" rtlCol="0">
              <a:spAutoFit/>
            </a:bodyPr>
            <a:lstStyle/>
            <a:p>
              <a:r>
                <a:rPr lang="en-US" sz="1200" dirty="0" smtClean="0"/>
                <a:t>-2</a:t>
              </a:r>
              <a:endParaRPr lang="en-US" sz="1200" dirty="0"/>
            </a:p>
          </p:txBody>
        </p:sp>
        <p:sp>
          <p:nvSpPr>
            <p:cNvPr id="261" name="TextBox 260"/>
            <p:cNvSpPr txBox="1"/>
            <p:nvPr/>
          </p:nvSpPr>
          <p:spPr>
            <a:xfrm>
              <a:off x="5559304" y="5563820"/>
              <a:ext cx="409430" cy="333023"/>
            </a:xfrm>
            <a:prstGeom prst="rect">
              <a:avLst/>
            </a:prstGeom>
            <a:noFill/>
          </p:spPr>
          <p:txBody>
            <a:bodyPr wrap="none" rtlCol="0">
              <a:spAutoFit/>
            </a:bodyPr>
            <a:lstStyle/>
            <a:p>
              <a:r>
                <a:rPr lang="en-US" sz="1200" dirty="0"/>
                <a:t>2</a:t>
              </a:r>
            </a:p>
          </p:txBody>
        </p:sp>
        <p:sp>
          <p:nvSpPr>
            <p:cNvPr id="265" name="TextBox 264"/>
            <p:cNvSpPr txBox="1"/>
            <p:nvPr/>
          </p:nvSpPr>
          <p:spPr>
            <a:xfrm>
              <a:off x="6075758" y="5535892"/>
              <a:ext cx="262662" cy="276999"/>
            </a:xfrm>
            <a:prstGeom prst="rect">
              <a:avLst/>
            </a:prstGeom>
            <a:noFill/>
          </p:spPr>
          <p:txBody>
            <a:bodyPr wrap="none" rtlCol="0">
              <a:spAutoFit/>
            </a:bodyPr>
            <a:lstStyle/>
            <a:p>
              <a:r>
                <a:rPr lang="en-US" sz="1200" dirty="0" smtClean="0"/>
                <a:t>1</a:t>
              </a:r>
              <a:endParaRPr lang="en-US" sz="1200" dirty="0"/>
            </a:p>
          </p:txBody>
        </p:sp>
        <p:sp>
          <p:nvSpPr>
            <p:cNvPr id="266" name="TextBox 265"/>
            <p:cNvSpPr txBox="1"/>
            <p:nvPr/>
          </p:nvSpPr>
          <p:spPr>
            <a:xfrm>
              <a:off x="6473546" y="5540448"/>
              <a:ext cx="312906" cy="276999"/>
            </a:xfrm>
            <a:prstGeom prst="rect">
              <a:avLst/>
            </a:prstGeom>
            <a:noFill/>
          </p:spPr>
          <p:txBody>
            <a:bodyPr wrap="none" rtlCol="0">
              <a:spAutoFit/>
            </a:bodyPr>
            <a:lstStyle/>
            <a:p>
              <a:r>
                <a:rPr lang="en-US" sz="1200" dirty="0" smtClean="0"/>
                <a:t>-2</a:t>
              </a:r>
              <a:endParaRPr lang="en-US" sz="1200" dirty="0"/>
            </a:p>
          </p:txBody>
        </p:sp>
        <p:sp>
          <p:nvSpPr>
            <p:cNvPr id="267" name="TextBox 266"/>
            <p:cNvSpPr txBox="1"/>
            <p:nvPr/>
          </p:nvSpPr>
          <p:spPr>
            <a:xfrm>
              <a:off x="7015398" y="5528762"/>
              <a:ext cx="312906" cy="276999"/>
            </a:xfrm>
            <a:prstGeom prst="rect">
              <a:avLst/>
            </a:prstGeom>
            <a:noFill/>
          </p:spPr>
          <p:txBody>
            <a:bodyPr wrap="none" rtlCol="0">
              <a:spAutoFit/>
            </a:bodyPr>
            <a:lstStyle/>
            <a:p>
              <a:r>
                <a:rPr lang="en-US" sz="1200" dirty="0" smtClean="0"/>
                <a:t>-1</a:t>
              </a:r>
              <a:endParaRPr lang="en-US" sz="1200" dirty="0"/>
            </a:p>
          </p:txBody>
        </p:sp>
        <p:sp>
          <p:nvSpPr>
            <p:cNvPr id="268" name="TextBox 267"/>
            <p:cNvSpPr txBox="1"/>
            <p:nvPr/>
          </p:nvSpPr>
          <p:spPr>
            <a:xfrm>
              <a:off x="7405478" y="5519664"/>
              <a:ext cx="262662" cy="276999"/>
            </a:xfrm>
            <a:prstGeom prst="rect">
              <a:avLst/>
            </a:prstGeom>
            <a:noFill/>
          </p:spPr>
          <p:txBody>
            <a:bodyPr wrap="none" rtlCol="0">
              <a:spAutoFit/>
            </a:bodyPr>
            <a:lstStyle/>
            <a:p>
              <a:r>
                <a:rPr lang="en-US" sz="1200" dirty="0" smtClean="0"/>
                <a:t>3</a:t>
              </a:r>
              <a:endParaRPr lang="en-US" sz="1200" dirty="0"/>
            </a:p>
          </p:txBody>
        </p:sp>
        <p:sp>
          <p:nvSpPr>
            <p:cNvPr id="269" name="TextBox 268"/>
            <p:cNvSpPr txBox="1"/>
            <p:nvPr/>
          </p:nvSpPr>
          <p:spPr>
            <a:xfrm>
              <a:off x="7878571" y="5517076"/>
              <a:ext cx="312906" cy="276999"/>
            </a:xfrm>
            <a:prstGeom prst="rect">
              <a:avLst/>
            </a:prstGeom>
            <a:noFill/>
          </p:spPr>
          <p:txBody>
            <a:bodyPr wrap="none" rtlCol="0">
              <a:spAutoFit/>
            </a:bodyPr>
            <a:lstStyle/>
            <a:p>
              <a:r>
                <a:rPr lang="en-US" sz="1200" dirty="0" smtClean="0"/>
                <a:t>-3</a:t>
              </a:r>
              <a:endParaRPr lang="en-US" sz="1200" dirty="0"/>
            </a:p>
          </p:txBody>
        </p:sp>
        <p:sp>
          <p:nvSpPr>
            <p:cNvPr id="270" name="TextBox 269"/>
            <p:cNvSpPr txBox="1"/>
            <p:nvPr/>
          </p:nvSpPr>
          <p:spPr>
            <a:xfrm>
              <a:off x="8305671" y="5521633"/>
              <a:ext cx="409430" cy="333023"/>
            </a:xfrm>
            <a:prstGeom prst="rect">
              <a:avLst/>
            </a:prstGeom>
            <a:noFill/>
          </p:spPr>
          <p:txBody>
            <a:bodyPr wrap="none" rtlCol="0">
              <a:spAutoFit/>
            </a:bodyPr>
            <a:lstStyle/>
            <a:p>
              <a:r>
                <a:rPr lang="en-US" sz="1200" dirty="0"/>
                <a:t>4</a:t>
              </a:r>
            </a:p>
          </p:txBody>
        </p:sp>
        <p:sp>
          <p:nvSpPr>
            <p:cNvPr id="286" name="TextBox 285"/>
            <p:cNvSpPr txBox="1"/>
            <p:nvPr/>
          </p:nvSpPr>
          <p:spPr>
            <a:xfrm>
              <a:off x="4452878" y="5254884"/>
              <a:ext cx="1140936" cy="369332"/>
            </a:xfrm>
            <a:prstGeom prst="rect">
              <a:avLst/>
            </a:prstGeom>
            <a:noFill/>
          </p:spPr>
          <p:txBody>
            <a:bodyPr wrap="square" rtlCol="0">
              <a:spAutoFit/>
            </a:bodyPr>
            <a:lstStyle/>
            <a:p>
              <a:r>
                <a:rPr lang="en-US" dirty="0" smtClean="0"/>
                <a:t>“</a:t>
              </a:r>
              <a:r>
                <a:rPr lang="en-US" dirty="0" err="1" smtClean="0"/>
                <a:t>deconv</a:t>
              </a:r>
              <a:r>
                <a:rPr lang="en-US" dirty="0" smtClean="0"/>
                <a:t>”</a:t>
              </a:r>
              <a:endParaRPr lang="en-US" dirty="0"/>
            </a:p>
          </p:txBody>
        </p:sp>
      </p:grpSp>
      <p:sp>
        <p:nvSpPr>
          <p:cNvPr id="5" name="TextBox 4"/>
          <p:cNvSpPr txBox="1"/>
          <p:nvPr/>
        </p:nvSpPr>
        <p:spPr>
          <a:xfrm>
            <a:off x="3045155" y="2075493"/>
            <a:ext cx="1548584" cy="923330"/>
          </a:xfrm>
          <a:prstGeom prst="rect">
            <a:avLst/>
          </a:prstGeom>
          <a:noFill/>
        </p:spPr>
        <p:txBody>
          <a:bodyPr wrap="none" rtlCol="0">
            <a:spAutoFit/>
          </a:bodyPr>
          <a:lstStyle/>
          <a:p>
            <a:r>
              <a:rPr lang="en-US" b="1" dirty="0" smtClean="0"/>
              <a:t>Forward pass</a:t>
            </a:r>
          </a:p>
          <a:p>
            <a:r>
              <a:rPr lang="en-US" dirty="0" smtClean="0"/>
              <a:t>(bias=0 for all</a:t>
            </a:r>
          </a:p>
          <a:p>
            <a:r>
              <a:rPr lang="en-US" dirty="0" err="1" smtClean="0"/>
              <a:t>conv</a:t>
            </a:r>
            <a:r>
              <a:rPr lang="en-US" dirty="0" smtClean="0"/>
              <a:t> neurons)</a:t>
            </a:r>
            <a:endParaRPr lang="en-US" dirty="0"/>
          </a:p>
        </p:txBody>
      </p:sp>
      <p:sp>
        <p:nvSpPr>
          <p:cNvPr id="134" name="TextBox 133"/>
          <p:cNvSpPr txBox="1"/>
          <p:nvPr/>
        </p:nvSpPr>
        <p:spPr>
          <a:xfrm>
            <a:off x="7471697" y="2064038"/>
            <a:ext cx="902811" cy="369332"/>
          </a:xfrm>
          <a:prstGeom prst="rect">
            <a:avLst/>
          </a:prstGeom>
          <a:noFill/>
        </p:spPr>
        <p:txBody>
          <a:bodyPr wrap="none" rtlCol="0">
            <a:spAutoFit/>
          </a:bodyPr>
          <a:lstStyle/>
          <a:p>
            <a:r>
              <a:rPr lang="en-US" b="1" dirty="0" err="1" smtClean="0"/>
              <a:t>Deconv</a:t>
            </a:r>
            <a:endParaRPr lang="en-US" b="1" dirty="0" smtClean="0"/>
          </a:p>
        </p:txBody>
      </p:sp>
    </p:spTree>
    <p:extLst>
      <p:ext uri="{BB962C8B-B14F-4D97-AF65-F5344CB8AC3E}">
        <p14:creationId xmlns:p14="http://schemas.microsoft.com/office/powerpoint/2010/main" val="1569291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14472</TotalTime>
  <Words>2719</Words>
  <Application>Microsoft Macintosh PowerPoint</Application>
  <PresentationFormat>On-screen Show (4:3)</PresentationFormat>
  <Paragraphs>848</Paragraphs>
  <Slides>48</Slides>
  <Notes>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Not Just a Black Box: Interpretable Deep Learning</vt:lpstr>
      <vt:lpstr>In this talk</vt:lpstr>
      <vt:lpstr>Deep neural networks (DNNs) for image classification</vt:lpstr>
      <vt:lpstr>Compute importance scores</vt:lpstr>
      <vt:lpstr>How can we compute importance scores?</vt:lpstr>
      <vt:lpstr>Drawbacks of perturbation</vt:lpstr>
      <vt:lpstr>Saturation problem illustrated</vt:lpstr>
      <vt:lpstr>How can we compute importance scores?</vt:lpstr>
      <vt:lpstr>Idea 1: deconvolutional nets</vt:lpstr>
      <vt:lpstr>Deconv net: example</vt:lpstr>
      <vt:lpstr>Idea 2: Gradients</vt:lpstr>
      <vt:lpstr>PowerPoint Presentation</vt:lpstr>
      <vt:lpstr>PowerPoint Presentation</vt:lpstr>
      <vt:lpstr>Idea 3: “Guided backpropagation”</vt:lpstr>
      <vt:lpstr>PowerPoint Presentation</vt:lpstr>
      <vt:lpstr>PowerPoint Presentation</vt:lpstr>
      <vt:lpstr>Summary of differences</vt:lpstr>
      <vt:lpstr>Example failure-mode: saturation</vt:lpstr>
      <vt:lpstr>Idea 4: DeepLIFT</vt:lpstr>
      <vt:lpstr>The DeepLIFT solution: difference from reference</vt:lpstr>
      <vt:lpstr>DeepLIFT generalizes to all activations </vt:lpstr>
      <vt:lpstr>Saturation simulation</vt:lpstr>
      <vt:lpstr>“Multipliers”: alternative to gradients</vt:lpstr>
      <vt:lpstr>Multiplier definitions</vt:lpstr>
      <vt:lpstr>Example failure-mode 2: thresholds</vt:lpstr>
      <vt:lpstr>Solution with DeepLIFT</vt:lpstr>
      <vt:lpstr>Threshold simulation</vt:lpstr>
      <vt:lpstr>Genomics: DeepLIFT highlights essential DNA bases</vt:lpstr>
      <vt:lpstr>DeepLIFT captures essential features that gradients miss</vt:lpstr>
      <vt:lpstr>Pattern Discovery</vt:lpstr>
      <vt:lpstr>PowerPoint Presentation</vt:lpstr>
      <vt:lpstr>Convolutional neural networks to predict binding of proteins to DNA sequence</vt:lpstr>
      <vt:lpstr>Learning reoccurring patterns</vt:lpstr>
      <vt:lpstr>Visualizing individual convolutional neurons gives highly distributed representations</vt:lpstr>
      <vt:lpstr>How do we combine the aggregate contribution of multiple pattern detectors at individual sequences?</vt:lpstr>
      <vt:lpstr>MoDISco uncovers broader patterns than existing approaches</vt:lpstr>
      <vt:lpstr>At least 3 distinct classes of Nanog sites</vt:lpstr>
      <vt:lpstr>PowerPoint Presentation</vt:lpstr>
      <vt:lpstr>MoDISco patterns outperform traditional motif discovery methods</vt:lpstr>
      <vt:lpstr>In development: Discover dependencies with “Delta DeepLIFT”</vt:lpstr>
      <vt:lpstr>Caveats/Limitations</vt:lpstr>
      <vt:lpstr>Summary</vt:lpstr>
      <vt:lpstr>Backup slides</vt:lpstr>
      <vt:lpstr>Motif discovery works on continuous signals</vt:lpstr>
      <vt:lpstr>Buffering and in-silico mutagenesis</vt:lpstr>
      <vt:lpstr>PowerPoint Presentation</vt:lpstr>
      <vt:lpstr>Filter nullification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Just a Black Box: Interpretable Deep Learning for Genomics and Epigenomics</dc:title>
  <dc:creator>Avanti Shrikumar</dc:creator>
  <cp:lastModifiedBy>Avanti Shrikumar</cp:lastModifiedBy>
  <cp:revision>447</cp:revision>
  <dcterms:created xsi:type="dcterms:W3CDTF">2016-01-27T02:41:06Z</dcterms:created>
  <dcterms:modified xsi:type="dcterms:W3CDTF">2016-10-05T20:15:45Z</dcterms:modified>
</cp:coreProperties>
</file>